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9"/>
  </p:notesMasterIdLst>
  <p:handoutMasterIdLst>
    <p:handoutMasterId r:id="rId60"/>
  </p:handoutMasterIdLst>
  <p:sldIdLst>
    <p:sldId id="256" r:id="rId3"/>
    <p:sldId id="257" r:id="rId4"/>
    <p:sldId id="258" r:id="rId5"/>
    <p:sldId id="259" r:id="rId6"/>
    <p:sldId id="260" r:id="rId7"/>
    <p:sldId id="261" r:id="rId8"/>
    <p:sldId id="331" r:id="rId9"/>
    <p:sldId id="263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332" r:id="rId18"/>
    <p:sldId id="325" r:id="rId19"/>
    <p:sldId id="277" r:id="rId20"/>
    <p:sldId id="278" r:id="rId21"/>
    <p:sldId id="280" r:id="rId22"/>
    <p:sldId id="281" r:id="rId23"/>
    <p:sldId id="282" r:id="rId24"/>
    <p:sldId id="319" r:id="rId25"/>
    <p:sldId id="283" r:id="rId26"/>
    <p:sldId id="284" r:id="rId27"/>
    <p:sldId id="288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2" r:id="rId58"/>
  </p:sldIdLst>
  <p:sldSz cx="9144000" cy="6858000" type="screen4x3"/>
  <p:notesSz cx="6950075" cy="9236075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362" autoAdjust="0"/>
  </p:normalViewPr>
  <p:slideViewPr>
    <p:cSldViewPr>
      <p:cViewPr>
        <p:scale>
          <a:sx n="50" d="100"/>
          <a:sy n="50" d="100"/>
        </p:scale>
        <p:origin x="-3300" y="-15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6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45"/>
        <p:guide pos="19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16" charset="0"/>
              <a:buNone/>
              <a:defRPr sz="1200">
                <a:ea typeface="SimSun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16" charset="0"/>
              <a:buNone/>
              <a:defRPr sz="1200">
                <a:ea typeface="SimSun" charset="-122"/>
              </a:defRPr>
            </a:lvl1pPr>
          </a:lstStyle>
          <a:p>
            <a:pPr>
              <a:defRPr/>
            </a:pPr>
            <a:fld id="{9122E2DA-1209-416D-BF5A-3C41CA73FE7A}" type="datetimeFigureOut">
              <a:rPr lang="en-US"/>
              <a:pPr>
                <a:defRPr/>
              </a:pPr>
              <a:t>6/10/2015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16" charset="0"/>
              <a:buNone/>
              <a:defRPr sz="1200">
                <a:ea typeface="SimSun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 New Roman" pitchFamily="16" charset="0"/>
              <a:buNone/>
              <a:defRPr sz="1200">
                <a:ea typeface="SimSun" charset="-122"/>
              </a:defRPr>
            </a:lvl1pPr>
          </a:lstStyle>
          <a:p>
            <a:pPr>
              <a:defRPr/>
            </a:pPr>
            <a:fld id="{F08C6F00-C469-469A-A3A7-4A9F280802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40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1"/>
          <p:cNvSpPr>
            <a:spLocks noChangeArrowheads="1"/>
          </p:cNvSpPr>
          <p:nvPr/>
        </p:nvSpPr>
        <p:spPr bwMode="auto">
          <a:xfrm>
            <a:off x="0" y="0"/>
            <a:ext cx="6950075" cy="92360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3000" tIns="41500" rIns="83000" bIns="4150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8400" y="701675"/>
            <a:ext cx="4611688" cy="346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95325" y="4386263"/>
            <a:ext cx="5557838" cy="415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0" y="0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3000" tIns="41500" rIns="83000" bIns="4150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3933825" y="0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3000" tIns="41500" rIns="83000" bIns="4150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0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3000" tIns="41500" rIns="83000" bIns="4150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33825" y="8774113"/>
            <a:ext cx="3013075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15000" algn="l"/>
                <a:tab pos="830001" algn="l"/>
                <a:tab pos="1245001" algn="l"/>
                <a:tab pos="1660002" algn="l"/>
                <a:tab pos="2075002" algn="l"/>
                <a:tab pos="2490003" algn="l"/>
                <a:tab pos="2905003" algn="l"/>
                <a:tab pos="3320004" algn="l"/>
                <a:tab pos="3735004" algn="l"/>
                <a:tab pos="4150004" algn="l"/>
                <a:tab pos="4565005" algn="l"/>
                <a:tab pos="4980005" algn="l"/>
                <a:tab pos="5395006" algn="l"/>
                <a:tab pos="5810006" algn="l"/>
                <a:tab pos="6225007" algn="l"/>
                <a:tab pos="6640007" algn="l"/>
                <a:tab pos="7055007" algn="l"/>
                <a:tab pos="7470008" algn="l"/>
                <a:tab pos="7885008" algn="l"/>
                <a:tab pos="830000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8690755D-6F1D-4268-A7BB-251C2EB4F1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93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247EC9A7-E766-45B7-B5EB-069ADB7546F2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1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3EACBCB7-6095-493E-8165-B90D049AF188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1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FB763A1C-88B9-4578-BA3E-F6AEA68CA8B9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11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AD1ED18B-1B3D-40E6-9554-5A2C591C1AC4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11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E01EE108-825F-4365-91EC-A61AEBFF2D06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12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BCC47B7E-E63D-4026-A910-3EAC81E33A61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12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6C88AA9D-E177-4168-B6A0-F0B9062755B3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13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C098293C-935F-4614-A49A-1169B9D1E2AD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13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250C0820-E1D1-4C86-9A45-59C557FA11D4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14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D704C345-A3E6-4740-8E61-A74D30312074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14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68DE643E-E215-46F3-AD1C-66B74CE38944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15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7E6E1744-BD79-43E3-AB82-FCDE96D6C593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15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B8026894-8DA5-4B36-B26A-EF912E78CCE3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18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28853DE2-D21E-46AB-BF7C-062FB44F5243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18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EB301905-5023-474D-BB6F-8110BE64FBF5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19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9C68DE5D-3CDD-4AB4-A363-C929463B4FA6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19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6AAF6EA7-9A55-4545-8A8B-6A3FC02F4CE1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20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59C73163-B1B6-4D3F-AA06-68AFFF90B6E0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20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063C7853-6043-4757-8DD2-07E1190C4DA5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21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DBC03CB3-22E6-4E34-B87C-CA64C35259EE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21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38C07872-B85F-4EBC-A499-681A768F44EE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22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04FE640D-293F-4F1E-8A45-D8B34015DEDB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22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C06DE388-4B27-4215-B35D-ABD07FF2363D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2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53742160-93BB-48B4-A19C-6C89E023466D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2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09D06E0A-BB9C-4E34-97A4-D4937FED57A4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23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81140E5B-09A4-4458-A474-5A2AFF9F2C04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23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CACDB6C7-8421-4624-9C5A-542961C43AFB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24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EE357F94-D465-4BA7-B859-49BEDB3D4CEE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24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92014EB2-14C4-4580-8BC5-E2B58D77C93C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25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0E453F20-4084-42B8-96D8-E93E6437192E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25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D6CF6B36-4C98-471E-AA3F-296AE93175CE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26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8ACAC487-7479-4A74-9E9F-8BBB374EA78F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26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45D8C3D8-DFF1-4043-B0E4-D6C3ACA0EE92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27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315B4827-35D4-4CD2-A2FC-5F36584B9236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27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0426FE1C-A004-46D6-9A51-FF8470590BF8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28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FEBA7CF2-26A0-4EFC-94F0-79B453148DB9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28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480EFFB3-6988-4704-9500-E4AF68EA89F3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29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0D9EA891-2EA9-4291-94AA-1522B5F07183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29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FEA6E6C1-2184-49C2-BBB6-E6C2496111A9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30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3AD71541-9113-4C83-B22D-1517045FCC80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30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BDB4574E-E689-41E5-8A30-180DED32D02D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31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EB922DEC-5626-42D6-922D-5FC68E8D39F7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31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BC175104-397D-4C4A-BF21-4AFCE0757B99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32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835802BB-A90B-4DBF-9BBB-DCF661A97E3F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32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507DB42C-0FD4-486C-BF0E-38B8E2A29379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3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22EB2D1A-41F2-4A13-992D-5BCA11175F0B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3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73B7DB8C-AFAE-465A-943F-1E8EF4113083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33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84642D6D-8329-4FD5-AEA3-2B83B633C0BF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33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6B27C2FC-D1BF-48BB-B3A7-184909276C76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34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01BB3619-C78D-4E83-A8FD-E9195BF22E76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34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A4F0FA2B-C01F-430E-A8D5-6A4A043E0A8D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35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EEF11B58-990B-46E9-932B-C38119748553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35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53EA0187-4A1F-40AC-9841-76DFCDBB62C2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36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BFF1588E-AB37-45F1-A394-A080673D94B7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36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272DB101-92ED-4D7D-ACE9-FEB4BBE4F073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37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26F541F7-3486-481E-B274-DB255E914865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37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4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17EE0EC6-62B6-4A20-97B3-AE4BD84BFC0C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38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4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59425" cy="4154487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D3817471-5AAB-41BB-AA80-A11CC6F11CA4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39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7AFCCC09-D60E-41F2-93CB-8244125E0A29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39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AD2D62EC-39AE-4043-B922-E4F147557588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40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DE8F3751-1BF4-4640-B789-D61C4179AE83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40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66E6BC17-E92C-4BB2-881F-86DA54551FF3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41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490937F1-90DF-4A7E-9CDA-C2B532FDE7DD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41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79C6CDA5-520B-4F23-85D8-12FE606BB998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42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6284EDAA-E6EE-49EB-BD96-CA006F095BB9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42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918A34F0-838F-4B72-8777-7CEEDF9E3C01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4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D7FD88A8-A32D-4778-A4FC-C0049D4C7D0A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4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A501F025-F79A-4E28-AB1F-E080917A6229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44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C156FDBF-06A9-44E3-BFC1-30643B161DC8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44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4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79B73F00-6F92-4963-9F65-2F0C5A0F6FF3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45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80BE9668-378E-4187-953D-971EA79483A2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45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31EA6DFA-8294-4C6A-A001-1DBBA1E4531A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46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E94FDE30-3ACA-4BD1-BCB5-B80DFA6405CB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46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DBB7DA30-2BF2-4B83-A2EF-DA64EFC95E74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47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7B05F6C8-ED78-4AFD-9723-C2ACC7BD4081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47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4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83DB64DA-AAF1-4E00-A2C8-421481C110DD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48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F3D9FFAF-F27B-4107-B44A-DDD11E3EFA72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48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5FA62533-F3D8-4549-961D-DB3B505478F7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49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2B573D0A-4E99-4A70-8891-CD4C2107FE25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49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F542BE24-AE91-435C-857B-F6B09067EDE5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50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678FB9E1-5258-4D62-80AB-EEE34F04D14A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50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4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165D9179-D85D-446E-9538-E67C493203C8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51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27BD2091-1127-4A1A-92EF-DF0FA1DCDE1A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51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43EE1DAA-3A28-40B2-8F98-A342008F3301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52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6C61D5CB-D2B6-4134-81DC-C7C707FF79C9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52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3061A1BF-6232-45CF-B0CC-A23AFD21A283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53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D95202A3-C545-4A19-9F8C-F5257B72430A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53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C5F0F869-F07B-418A-BFD1-51ABD3031DB4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5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3DBBD705-4464-44A0-9999-3545BC341270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5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3061A1BF-6232-45CF-B0CC-A23AFD21A283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55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D95202A3-C545-4A19-9F8C-F5257B72430A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55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956" y="702327"/>
            <a:ext cx="4630166" cy="346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6264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6B7CDB0E-205F-44AC-902C-D090A0A9D32F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56</a:t>
            </a:fld>
            <a:endParaRPr lang="en-US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3933826" y="8774114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186">
              <a:lnSpc>
                <a:spcPct val="95000"/>
              </a:lnSpc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D3E7337F-2209-4CB5-9497-172090D22329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57186">
                <a:lnSpc>
                  <a:spcPct val="95000"/>
                </a:lnSpc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56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609" cy="1604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-139700"/>
            <a:ext cx="1588" cy="279400"/>
          </a:xfrm>
          <a:noFill/>
        </p:spPr>
        <p:txBody>
          <a:bodyPr wrap="none" anchor="ctr">
            <a:normAutofit fontScale="85000" lnSpcReduction="20000"/>
          </a:bodyPr>
          <a:lstStyle/>
          <a:p>
            <a:pPr>
              <a:spcBef>
                <a:spcPct val="0"/>
              </a:spcBef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endParaRPr lang="en-US" sz="1800" dirty="0">
              <a:latin typeface="Arial" charset="0"/>
              <a:ea typeface="SimSun" pitchFamily="2" charset="-122"/>
            </a:endParaRPr>
          </a:p>
        </p:txBody>
      </p:sp>
      <p:sp>
        <p:nvSpPr>
          <p:cNvPr id="111622" name="Text Box 4"/>
          <p:cNvSpPr txBox="1">
            <a:spLocks noChangeArrowheads="1"/>
          </p:cNvSpPr>
          <p:nvPr/>
        </p:nvSpPr>
        <p:spPr bwMode="auto">
          <a:xfrm>
            <a:off x="1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91" tIns="40845" rIns="81691" bIns="40845"/>
          <a:lstStyle/>
          <a:p>
            <a:pPr defTabSz="457186">
              <a:tabLst>
                <a:tab pos="0" algn="l"/>
                <a:tab pos="414326" algn="l"/>
                <a:tab pos="828649" algn="l"/>
                <a:tab pos="1244562" algn="l"/>
                <a:tab pos="1658886" algn="l"/>
                <a:tab pos="2074799" algn="l"/>
                <a:tab pos="2489122" algn="l"/>
                <a:tab pos="2903448" algn="l"/>
                <a:tab pos="3319360" algn="l"/>
                <a:tab pos="3733684" algn="l"/>
                <a:tab pos="4149596" algn="l"/>
                <a:tab pos="4563921" algn="l"/>
                <a:tab pos="4979833" algn="l"/>
                <a:tab pos="5394158" algn="l"/>
                <a:tab pos="5808482" algn="l"/>
                <a:tab pos="6224395" algn="l"/>
                <a:tab pos="6638718" algn="l"/>
                <a:tab pos="7054631" algn="l"/>
                <a:tab pos="7468955" algn="l"/>
                <a:tab pos="7883280" algn="l"/>
                <a:tab pos="8299192" algn="l"/>
              </a:tabLst>
            </a:pPr>
            <a:fld id="{6D3F17C6-AA7C-4F64-AF0B-5C1C50363DAF}" type="slidenum">
              <a:rPr lang="en-US" sz="1300">
                <a:solidFill>
                  <a:srgbClr val="000000"/>
                </a:solidFill>
              </a:rPr>
              <a:pPr defTabSz="457186">
                <a:tabLst>
                  <a:tab pos="0" algn="l"/>
                  <a:tab pos="414326" algn="l"/>
                  <a:tab pos="828649" algn="l"/>
                  <a:tab pos="1244562" algn="l"/>
                  <a:tab pos="1658886" algn="l"/>
                  <a:tab pos="2074799" algn="l"/>
                  <a:tab pos="2489122" algn="l"/>
                  <a:tab pos="2903448" algn="l"/>
                  <a:tab pos="3319360" algn="l"/>
                  <a:tab pos="3733684" algn="l"/>
                  <a:tab pos="4149596" algn="l"/>
                  <a:tab pos="4563921" algn="l"/>
                  <a:tab pos="4979833" algn="l"/>
                  <a:tab pos="5394158" algn="l"/>
                  <a:tab pos="5808482" algn="l"/>
                  <a:tab pos="6224395" algn="l"/>
                  <a:tab pos="6638718" algn="l"/>
                  <a:tab pos="7054631" algn="l"/>
                  <a:tab pos="7468955" algn="l"/>
                  <a:tab pos="7883280" algn="l"/>
                  <a:tab pos="8299192" algn="l"/>
                </a:tabLst>
              </a:pPr>
              <a:t>56</a:t>
            </a:fld>
            <a:endParaRPr lang="en-US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1D4E40DF-2882-41DE-ACB1-33D4843B54F3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6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68DA3656-034B-4D06-998A-1545E937CDB9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6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E90A4E55-1B7F-4BC3-B5B0-A7ABDD825D1F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8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AD3BCAA4-DF9A-4055-AA98-003F08052B16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8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5DCF9047-BDF7-4042-A77D-D77CCECBC4E5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9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F1D2141B-EDA4-4A11-B84D-F478DD1BF8B1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9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C63F4020-EDC3-48E5-AECF-1C9906655D8B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10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933825" y="8774113"/>
            <a:ext cx="3014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</a:pPr>
            <a:fld id="{D1F816D7-7E60-450E-A313-580FE8368D24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4863" algn="l"/>
                  <a:tab pos="2489200" algn="l"/>
                  <a:tab pos="2903538" algn="l"/>
                  <a:tab pos="3319463" algn="l"/>
                  <a:tab pos="3733800" algn="l"/>
                  <a:tab pos="4149725" algn="l"/>
                  <a:tab pos="4564063" algn="l"/>
                  <a:tab pos="4979988" algn="l"/>
                  <a:tab pos="5394325" algn="l"/>
                  <a:tab pos="5808663" algn="l"/>
                  <a:tab pos="6224588" algn="l"/>
                  <a:tab pos="6638925" algn="l"/>
                  <a:tab pos="7054850" algn="l"/>
                  <a:tab pos="7469188" algn="l"/>
                  <a:tab pos="7883525" algn="l"/>
                  <a:tab pos="8299450" algn="l"/>
                </a:tabLst>
              </a:pPr>
              <a:t>10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61013" cy="4156075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C8DA-5FFF-41AF-92F1-F62DC63282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25E18-3C9D-4F1D-AA5B-5E79455B73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8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8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85389-8204-4011-8798-49930C5C07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09009-36C3-4974-95BC-1EB8E592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8727-70C6-4ECE-B1EB-9A5B124F9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7F601-89CE-44AE-9E14-8811633A3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85800"/>
            <a:ext cx="3694113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685800"/>
            <a:ext cx="3694112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E3347-FE97-408D-9781-683D525C47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4F27F-28A7-4C0D-AC46-A6F3593BB1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3B314-1CEE-4076-B2A2-8D4E11B44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6DD26-49FC-4EBF-A538-1E30A75D3C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7B70F-2170-4D73-A540-5E2385E4D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32072-41B6-43FE-ACA8-DB68E24BB4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8BF93-9F27-4A91-AA4F-77F0646BEF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F2A7B-A435-413D-AB72-1EE9C082B5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8263" y="685800"/>
            <a:ext cx="1884362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85800"/>
            <a:ext cx="5503863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BC521-CCA5-4D2A-A0F1-AAE892CA53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4337E-330F-4C77-ABA2-22E4F566B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4D04D-AACA-42D1-A3FD-EBE15F7B71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3F5A4-C911-406F-8576-04C66D9F08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80F2D-F0DA-481E-95CD-E00AF527A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E666E-0468-4D93-87D5-E5CEC8AAE5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FB68F-4625-4F3C-B309-3EA011C94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27340-3287-4B7D-9EFC-C0D3BCD6D5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777875" y="0"/>
            <a:ext cx="7543800" cy="381000"/>
          </a:xfrm>
          <a:prstGeom prst="rect">
            <a:avLst/>
          </a:prstGeom>
          <a:solidFill>
            <a:srgbClr val="AD010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777875" y="6172200"/>
            <a:ext cx="7543800" cy="26988"/>
          </a:xfrm>
          <a:prstGeom prst="rect">
            <a:avLst/>
          </a:prstGeom>
          <a:solidFill>
            <a:srgbClr val="AD010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0"/>
            <a:ext cx="67786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248400" y="6208713"/>
            <a:ext cx="2130425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SimSun" charset="-122"/>
              </a:defRPr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762000" y="6208713"/>
            <a:ext cx="48736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620000" y="5688013"/>
            <a:ext cx="758825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SimSun" charset="-122"/>
              </a:defRPr>
            </a:lvl1pPr>
          </a:lstStyle>
          <a:p>
            <a:pPr>
              <a:defRPr/>
            </a:pPr>
            <a:fld id="{E3A678F9-0D40-47A0-94C9-7647D53B1B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Arial" charset="0"/>
          <a:ea typeface="SimSun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Arial" charset="0"/>
          <a:ea typeface="SimSun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Arial" charset="0"/>
          <a:ea typeface="SimSun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57200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30303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30303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30303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30303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30303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77875" y="0"/>
            <a:ext cx="7543800" cy="381000"/>
          </a:xfrm>
          <a:prstGeom prst="rect">
            <a:avLst/>
          </a:prstGeom>
          <a:solidFill>
            <a:srgbClr val="AD010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777875" y="6172200"/>
            <a:ext cx="7543800" cy="26988"/>
          </a:xfrm>
          <a:prstGeom prst="rect">
            <a:avLst/>
          </a:prstGeom>
          <a:solidFill>
            <a:srgbClr val="AD010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0"/>
            <a:ext cx="67786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685800"/>
            <a:ext cx="7540625" cy="3883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248400" y="6208713"/>
            <a:ext cx="2130425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+mn-lt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762000" y="6208713"/>
            <a:ext cx="48736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620000" y="5688013"/>
            <a:ext cx="758825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</a:tabLst>
              <a:defRPr sz="2400">
                <a:solidFill>
                  <a:srgbClr val="000000"/>
                </a:solidFill>
                <a:latin typeface="+mn-lt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C9406742-AE68-4B1B-A023-4A26A89D40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Arial" charset="0"/>
          <a:ea typeface="SimSun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Arial" charset="0"/>
          <a:ea typeface="SimSun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Arial" charset="0"/>
          <a:ea typeface="SimSun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57200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30303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30303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30303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30303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30303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6hT6J0vYjp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ekJljbWAQTc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youtu.be/_5fbQIHFrlY" TargetMode="External"/><Relationship Id="rId4" Type="http://schemas.openxmlformats.org/officeDocument/2006/relationships/hyperlink" Target="http://youtu.be/YHNo_pntpLE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FDtG89BvPJc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e3ioFAHfnY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ZVCvi8jlek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youtube.com/watch?v=cXsdR_fQcPM" TargetMode="External"/><Relationship Id="rId4" Type="http://schemas.openxmlformats.org/officeDocument/2006/relationships/hyperlink" Target="http://www.youtube.com/watch?v=as-Ts_5V1TQ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bradley.donohue@gmail.com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0" y="-2057400"/>
            <a:ext cx="9144000" cy="667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  <a:t/>
            </a:r>
            <a:b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</a:br>
            <a: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  <a:t/>
            </a:r>
            <a:b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</a:br>
            <a: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  <a:t/>
            </a:r>
            <a:b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</a:br>
            <a: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  <a:t/>
            </a:r>
            <a:b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</a:br>
            <a: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  <a:t/>
            </a:r>
            <a:b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</a:br>
            <a:endParaRPr lang="en-US" sz="3600" dirty="0" smtClean="0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dirty="0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>
                <a:solidFill>
                  <a:srgbClr val="262626"/>
                </a:solidFill>
                <a:latin typeface="Times New Roman" pitchFamily="18" charset="0"/>
              </a:rPr>
              <a:t>Family Behavior </a:t>
            </a:r>
            <a: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  <a:t>Therapy: An </a:t>
            </a:r>
            <a:endParaRPr lang="en-US" sz="3600" dirty="0" smtClean="0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>
                <a:solidFill>
                  <a:srgbClr val="262626"/>
                </a:solidFill>
                <a:latin typeface="Times New Roman" pitchFamily="18" charset="0"/>
              </a:rPr>
              <a:t>Evidence-Based </a:t>
            </a:r>
            <a: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  <a:t>Approach for Adult </a:t>
            </a:r>
            <a:endParaRPr lang="en-US" sz="3600" dirty="0" smtClean="0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>
                <a:solidFill>
                  <a:srgbClr val="262626"/>
                </a:solidFill>
                <a:latin typeface="Times New Roman" pitchFamily="18" charset="0"/>
              </a:rPr>
              <a:t>Substance Abuse </a:t>
            </a:r>
            <a: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  <a:t>and Associated Problems</a:t>
            </a:r>
            <a:b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</a:br>
            <a:r>
              <a:rPr lang="en-US" sz="3600">
                <a:solidFill>
                  <a:srgbClr val="262626"/>
                </a:solidFill>
                <a:latin typeface="Times New Roman" pitchFamily="18" charset="0"/>
              </a:rPr>
              <a:t/>
            </a:r>
            <a:br>
              <a:rPr lang="en-US" sz="3600">
                <a:solidFill>
                  <a:srgbClr val="262626"/>
                </a:solidFill>
                <a:latin typeface="Times New Roman" pitchFamily="18" charset="0"/>
              </a:rPr>
            </a:br>
            <a:endParaRPr lang="en-US" sz="3000" dirty="0" smtClean="0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295400" y="457200"/>
            <a:ext cx="67818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dirty="0">
                <a:solidFill>
                  <a:srgbClr val="262626"/>
                </a:solidFill>
              </a:rPr>
              <a:t>Assessment</a:t>
            </a:r>
            <a:br>
              <a:rPr lang="en-US" sz="4000" b="1" dirty="0">
                <a:solidFill>
                  <a:srgbClr val="262626"/>
                </a:solidFill>
              </a:rPr>
            </a:br>
            <a:endParaRPr lang="en-US" sz="4000" b="1" dirty="0">
              <a:solidFill>
                <a:srgbClr val="262626"/>
              </a:solidFill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762000" y="1295400"/>
            <a:ext cx="75438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69875" indent="-269875">
              <a:lnSpc>
                <a:spcPct val="100000"/>
              </a:lnSpc>
              <a:spcAft>
                <a:spcPts val="1200"/>
              </a:spcAft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Administer assessment measures before, during &amp; after intervention </a:t>
            </a:r>
          </a:p>
          <a:p>
            <a:pPr marL="269875" indent="-269875">
              <a:lnSpc>
                <a:spcPct val="100000"/>
              </a:lnSpc>
              <a:spcAft>
                <a:spcPts val="1200"/>
              </a:spcAft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Person administering, interpreting, and recording assessment needs to be legally, competently, and ethically qualified </a:t>
            </a:r>
          </a:p>
          <a:p>
            <a:pPr marL="269875" indent="-269875">
              <a:lnSpc>
                <a:spcPct val="100000"/>
              </a:lnSpc>
              <a:spcAft>
                <a:spcPts val="1200"/>
              </a:spcAft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Measures must be consistent with presenting problems and agency requirements (Allen, Donohue, Sutton, Haderlie, and LaPota, 2009).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Broad-screen urinalysis testing/breathalyzers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Self-reports of substance use (e.g., Timeline Follow-back)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Measures of psychiatric symptoms &amp; mental health diagnoses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Family Environment Scale/satisfaction measures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Risk Assessment Battery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sz="2400" dirty="0">
              <a:solidFill>
                <a:srgbClr val="303030"/>
              </a:solidFill>
              <a:latin typeface="Times New Roman" pitchFamily="18" charset="0"/>
            </a:endParaRP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sz="2400" dirty="0">
              <a:solidFill>
                <a:srgbClr val="303030"/>
              </a:solidFill>
              <a:latin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953000"/>
            <a:ext cx="19939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219200" y="457200"/>
            <a:ext cx="67818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dirty="0">
                <a:solidFill>
                  <a:srgbClr val="262626"/>
                </a:solidFill>
              </a:rPr>
              <a:t>Number of Sessions</a:t>
            </a:r>
            <a:br>
              <a:rPr lang="en-US" sz="4000" b="1" dirty="0">
                <a:solidFill>
                  <a:srgbClr val="262626"/>
                </a:solidFill>
              </a:rPr>
            </a:br>
            <a:endParaRPr lang="en-US" sz="4000" b="1" dirty="0">
              <a:solidFill>
                <a:srgbClr val="262626"/>
              </a:solidFill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838200" y="1600200"/>
            <a:ext cx="75438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Up to 16 tx. sessions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Each session about 60 to 90 mins.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Tx. Usually lasts 4 to 6 months, depending on context. 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Sessions fade in frequency as goals are accomplished. 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sz="2400" dirty="0">
              <a:solidFill>
                <a:srgbClr val="303030"/>
              </a:solidFill>
              <a:latin typeface="Times New Roman" pitchFamily="18" charset="0"/>
            </a:endParaRPr>
          </a:p>
        </p:txBody>
      </p:sp>
      <p:pic>
        <p:nvPicPr>
          <p:cNvPr id="4" name="Picture 3" descr="calend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886200"/>
            <a:ext cx="2026920" cy="194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295400" y="628650"/>
            <a:ext cx="7010400" cy="120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 b="1" dirty="0">
                <a:solidFill>
                  <a:srgbClr val="262626"/>
                </a:solidFill>
              </a:rPr>
              <a:t>Significant Other Support</a:t>
            </a:r>
            <a:br>
              <a:rPr lang="en-US" sz="3400" b="1" dirty="0">
                <a:solidFill>
                  <a:srgbClr val="262626"/>
                </a:solidFill>
              </a:rPr>
            </a:br>
            <a:endParaRPr lang="en-US" sz="3400" b="1" dirty="0">
              <a:solidFill>
                <a:srgbClr val="262626"/>
              </a:solidFill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75438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Identified client 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Primary sig. others = usually </a:t>
            </a:r>
            <a:r>
              <a:rPr lang="en-US" dirty="0" smtClean="0">
                <a:solidFill>
                  <a:srgbClr val="303030"/>
                </a:solidFill>
                <a:latin typeface="Times New Roman" pitchFamily="18" charset="0"/>
              </a:rPr>
              <a:t>partner/family/close friend(s)</a:t>
            </a:r>
            <a:endParaRPr lang="en-US" dirty="0">
              <a:solidFill>
                <a:srgbClr val="303030"/>
              </a:solidFill>
              <a:latin typeface="Times New Roman" pitchFamily="18" charset="0"/>
            </a:endParaRP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2ndry sig. others = other family/friends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Sig. others need to be:</a:t>
            </a:r>
          </a:p>
          <a:p>
            <a:pPr marL="590550" lvl="1" indent="-269875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1600" dirty="0">
                <a:solidFill>
                  <a:srgbClr val="303030"/>
                </a:solidFill>
                <a:latin typeface="Times New Roman" pitchFamily="18" charset="0"/>
              </a:rPr>
              <a:t> sober or desire sobriety and be relatively adjusted</a:t>
            </a:r>
          </a:p>
          <a:p>
            <a:pPr marL="590550" lvl="1" indent="-269875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1600" dirty="0">
                <a:solidFill>
                  <a:srgbClr val="303030"/>
                </a:solidFill>
                <a:latin typeface="Times New Roman" pitchFamily="18" charset="0"/>
              </a:rPr>
              <a:t> have an interest in client’s well-being 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Sig. others help client:</a:t>
            </a:r>
          </a:p>
          <a:p>
            <a:pPr marL="590550" lvl="1" indent="-269875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1600" dirty="0">
                <a:solidFill>
                  <a:srgbClr val="303030"/>
                </a:solidFill>
                <a:latin typeface="Times New Roman" pitchFamily="18" charset="0"/>
              </a:rPr>
              <a:t>attend therapy</a:t>
            </a:r>
          </a:p>
          <a:p>
            <a:pPr marL="590550" lvl="1" indent="-269875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1600" dirty="0">
                <a:solidFill>
                  <a:srgbClr val="303030"/>
                </a:solidFill>
                <a:latin typeface="Times New Roman" pitchFamily="18" charset="0"/>
              </a:rPr>
              <a:t>complete homework assignments</a:t>
            </a:r>
          </a:p>
          <a:p>
            <a:pPr marL="590550" lvl="1" indent="-269875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1600" dirty="0">
                <a:solidFill>
                  <a:srgbClr val="303030"/>
                </a:solidFill>
                <a:latin typeface="Times New Roman" pitchFamily="18" charset="0"/>
              </a:rPr>
              <a:t>provide encouragement &amp; rewards</a:t>
            </a:r>
          </a:p>
          <a:p>
            <a:pPr marL="590550" lvl="1" indent="-269875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1600" dirty="0">
                <a:solidFill>
                  <a:srgbClr val="303030"/>
                </a:solidFill>
                <a:latin typeface="Times New Roman" pitchFamily="18" charset="0"/>
              </a:rPr>
              <a:t>model skills</a:t>
            </a:r>
          </a:p>
          <a:p>
            <a:pPr marL="590550" lvl="1" indent="-269875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1600" dirty="0">
                <a:solidFill>
                  <a:srgbClr val="303030"/>
                </a:solidFill>
                <a:latin typeface="Times New Roman" pitchFamily="18" charset="0"/>
              </a:rPr>
              <a:t>provide insights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Role of small children is limited (e.g., participate in review of  scheduled family activities, appreciation exchanges; non-drug problem-behav. conversation) 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dirty="0">
              <a:solidFill>
                <a:srgbClr val="303030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851525" y="2286000"/>
            <a:ext cx="3292475" cy="1830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219200" y="457200"/>
            <a:ext cx="67818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solidFill>
                  <a:srgbClr val="262626"/>
                </a:solidFill>
              </a:rPr>
              <a:t>Order and Extent to Which Interventions Implemented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solidFill>
                  <a:srgbClr val="262626"/>
                </a:solidFill>
              </a:rPr>
              <a:t>Post-Assessment</a:t>
            </a:r>
            <a:br>
              <a:rPr lang="en-US" sz="3000" b="1" dirty="0">
                <a:solidFill>
                  <a:srgbClr val="262626"/>
                </a:solidFill>
              </a:rPr>
            </a:br>
            <a:endParaRPr lang="en-US" sz="3000" b="1" dirty="0">
              <a:solidFill>
                <a:srgbClr val="262626"/>
              </a:solidFill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685800" y="2209800"/>
            <a:ext cx="75438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1st: Orientation session (once)</a:t>
            </a:r>
          </a:p>
          <a:p>
            <a:pPr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2nd: Establish goals and rewards for drug-free lifestyle      	        </a:t>
            </a:r>
          </a:p>
          <a:p>
            <a:pPr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        (weekly - biweekly)</a:t>
            </a:r>
          </a:p>
          <a:p>
            <a:pPr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3rd: Intervention Planning (once)</a:t>
            </a:r>
          </a:p>
          <a:p>
            <a:pPr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*Remaining interventions occur based on family interest</a:t>
            </a:r>
          </a:p>
          <a:p>
            <a:pPr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	  (usually successive and cumulative).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83058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400" dirty="0">
                <a:solidFill>
                  <a:srgbClr val="262626"/>
                </a:solidFill>
              </a:rPr>
              <a:t> </a:t>
            </a:r>
            <a:r>
              <a:rPr lang="en-US" sz="3600" dirty="0">
                <a:solidFill>
                  <a:srgbClr val="262626"/>
                </a:solidFill>
              </a:rPr>
              <a:t>Prompting Checklists Guide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262626"/>
                </a:solidFill>
              </a:rPr>
              <a:t>Providers During Sessions 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762000" y="2057400"/>
            <a:ext cx="7543800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Prompting checklists prompt specific steps required to implement each of the intervention components. </a:t>
            </a:r>
          </a:p>
          <a:p>
            <a:pPr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303030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All intervention components:</a:t>
            </a:r>
          </a:p>
          <a:p>
            <a:pPr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		Initial Session Prompting Checklist </a:t>
            </a:r>
          </a:p>
          <a:p>
            <a:pPr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303030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Most intervention components: </a:t>
            </a:r>
          </a:p>
          <a:p>
            <a:pPr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		Future Session Prompting Checklist</a:t>
            </a:r>
          </a:p>
          <a:p>
            <a:pPr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303030"/>
              </a:solidFill>
              <a:latin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75" y="2514600"/>
            <a:ext cx="37338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7200" y="685800"/>
            <a:ext cx="83058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dirty="0">
                <a:solidFill>
                  <a:srgbClr val="262626"/>
                </a:solidFill>
              </a:rPr>
              <a:t> Prompting Checklists Guide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dirty="0">
                <a:solidFill>
                  <a:srgbClr val="262626"/>
                </a:solidFill>
              </a:rPr>
              <a:t>Providers During Sessions 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533400" y="1828800"/>
            <a:ext cx="80010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1463" indent="-269875">
              <a:lnSpc>
                <a:spcPct val="100000"/>
              </a:lnSpc>
              <a:spcBef>
                <a:spcPts val="0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303030"/>
                </a:solidFill>
                <a:latin typeface="Times New Roman" pitchFamily="16" charset="0"/>
                <a:ea typeface="SimSun" charset="-122"/>
              </a:rPr>
              <a:t>General content of </a:t>
            </a:r>
            <a:r>
              <a:rPr lang="en-US" i="1" dirty="0">
                <a:solidFill>
                  <a:srgbClr val="303030"/>
                </a:solidFill>
                <a:latin typeface="Times New Roman" pitchFamily="16" charset="0"/>
                <a:ea typeface="SimSun" charset="-122"/>
              </a:rPr>
              <a:t>initial intervention session prompting checklists:</a:t>
            </a:r>
          </a:p>
          <a:p>
            <a:pPr marL="981075" lvl="2" indent="-339725">
              <a:lnSpc>
                <a:spcPct val="100000"/>
              </a:lnSpc>
              <a:spcBef>
                <a:spcPts val="0"/>
              </a:spcBef>
              <a:buClr>
                <a:srgbClr val="AD0101"/>
              </a:buClr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</a:rPr>
              <a:t>materials required</a:t>
            </a:r>
          </a:p>
          <a:p>
            <a:pPr marL="981075" lvl="2" indent="-339725">
              <a:lnSpc>
                <a:spcPct val="100000"/>
              </a:lnSpc>
              <a:spcBef>
                <a:spcPts val="0"/>
              </a:spcBef>
              <a:buClr>
                <a:srgbClr val="AD0101"/>
              </a:buClr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</a:rPr>
              <a:t>rationale for intervention</a:t>
            </a:r>
          </a:p>
          <a:p>
            <a:pPr marL="981075" lvl="2" indent="-339725">
              <a:lnSpc>
                <a:spcPct val="100000"/>
              </a:lnSpc>
              <a:spcBef>
                <a:spcPts val="0"/>
              </a:spcBef>
              <a:buClr>
                <a:srgbClr val="AD0101"/>
              </a:buClr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</a:rPr>
              <a:t>steps necessary to do intervention</a:t>
            </a:r>
          </a:p>
          <a:p>
            <a:pPr marL="981075" lvl="2" indent="-339725">
              <a:lnSpc>
                <a:spcPct val="100000"/>
              </a:lnSpc>
              <a:spcBef>
                <a:spcPts val="0"/>
              </a:spcBef>
              <a:buClr>
                <a:srgbClr val="AD0101"/>
              </a:buClr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</a:rPr>
              <a:t>ratings of helpfulness &amp; client compliance  </a:t>
            </a:r>
          </a:p>
          <a:p>
            <a:pPr marL="981075" lvl="2" indent="-339725">
              <a:lnSpc>
                <a:spcPct val="100000"/>
              </a:lnSpc>
              <a:spcBef>
                <a:spcPts val="0"/>
              </a:spcBef>
              <a:buClr>
                <a:srgbClr val="AD0101"/>
              </a:buClr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303030"/>
              </a:solidFill>
              <a:latin typeface="Times New Roman" pitchFamily="16" charset="0"/>
              <a:ea typeface="SimSun" charset="-122"/>
            </a:endParaRPr>
          </a:p>
          <a:p>
            <a:pPr marL="271463" indent="-269875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</a:rPr>
              <a:t>General format of </a:t>
            </a:r>
            <a:r>
              <a:rPr lang="en-US" i="1" dirty="0">
                <a:solidFill>
                  <a:srgbClr val="303030"/>
                </a:solidFill>
                <a:latin typeface="Times New Roman" pitchFamily="16" charset="0"/>
                <a:ea typeface="SimSun" charset="-122"/>
              </a:rPr>
              <a:t>future intervention session prompting checklists: </a:t>
            </a:r>
          </a:p>
          <a:p>
            <a:pPr marL="966788" lvl="3" indent="-338138">
              <a:lnSpc>
                <a:spcPct val="100000"/>
              </a:lnSpc>
              <a:spcBef>
                <a:spcPts val="0"/>
              </a:spcBef>
              <a:buClr>
                <a:srgbClr val="AD0101"/>
              </a:buClr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</a:rPr>
              <a:t>materials required</a:t>
            </a:r>
          </a:p>
          <a:p>
            <a:pPr marL="966788" lvl="3" indent="-338138">
              <a:lnSpc>
                <a:spcPct val="100000"/>
              </a:lnSpc>
              <a:spcBef>
                <a:spcPts val="0"/>
              </a:spcBef>
              <a:buClr>
                <a:srgbClr val="AD0101"/>
              </a:buClr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</a:rPr>
              <a:t>steps necessary in reviewing assignment</a:t>
            </a:r>
          </a:p>
          <a:p>
            <a:pPr marL="966788" lvl="3" indent="-338138">
              <a:lnSpc>
                <a:spcPct val="100000"/>
              </a:lnSpc>
              <a:spcBef>
                <a:spcPts val="0"/>
              </a:spcBef>
              <a:buClr>
                <a:srgbClr val="AD0101"/>
              </a:buClr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</a:rPr>
              <a:t>steps necessary in giving new assignment</a:t>
            </a:r>
          </a:p>
          <a:p>
            <a:pPr marL="966788" lvl="3" indent="-338138">
              <a:lnSpc>
                <a:spcPct val="100000"/>
              </a:lnSpc>
              <a:spcBef>
                <a:spcPts val="0"/>
              </a:spcBef>
              <a:buClr>
                <a:srgbClr val="AD0101"/>
              </a:buClr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</a:rPr>
              <a:t>ratings of helpfulness &amp; client compliance</a:t>
            </a:r>
          </a:p>
          <a:p>
            <a:pPr marL="966788" lvl="3" indent="-338138">
              <a:lnSpc>
                <a:spcPct val="100000"/>
              </a:lnSpc>
              <a:spcBef>
                <a:spcPts val="0"/>
              </a:spcBef>
              <a:buClr>
                <a:srgbClr val="AD010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303030"/>
              </a:solidFill>
              <a:latin typeface="Times New Roman" pitchFamily="16" charset="0"/>
              <a:ea typeface="SimSun" charset="-122"/>
            </a:endParaRPr>
          </a:p>
          <a:p>
            <a:pPr marL="966788" lvl="3" indent="-966788">
              <a:lnSpc>
                <a:spcPct val="100000"/>
              </a:lnSpc>
              <a:spcBef>
                <a:spcPts val="0"/>
              </a:spcBef>
              <a:buClr>
                <a:srgbClr val="AD0101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</a:rPr>
              <a:t>-Glance at checklist, look up, and proceed to implement.</a:t>
            </a:r>
          </a:p>
          <a:p>
            <a:pPr marL="271463" indent="-269875">
              <a:lnSpc>
                <a:spcPct val="100000"/>
              </a:lnSpc>
              <a:spcBef>
                <a:spcPts val="0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</a:rPr>
              <a:t>-Free to do whatever clinic</a:t>
            </a:r>
            <a:r>
              <a:rPr lang="en-US" sz="2000" dirty="0">
                <a:solidFill>
                  <a:srgbClr val="303030"/>
                </a:solidFill>
                <a:latin typeface="Times New Roman" pitchFamily="16" charset="0"/>
                <a:ea typeface="SimSun" charset="-122"/>
              </a:rPr>
              <a:t>ally indicated between prompts. </a:t>
            </a:r>
          </a:p>
          <a:p>
            <a:pPr marL="271463" indent="-269875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000" dirty="0">
              <a:solidFill>
                <a:srgbClr val="303030"/>
              </a:solidFill>
              <a:latin typeface="Times New Roman" pitchFamily="16" charset="0"/>
              <a:ea typeface="SimSun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540625" cy="38830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/>
              <a:t>What is intervention integrity?</a:t>
            </a:r>
          </a:p>
          <a:p>
            <a:pPr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/>
              <a:t>How do you feel about intervention integrity?</a:t>
            </a:r>
          </a:p>
          <a:p>
            <a:pPr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/>
              <a:t>Programs that utilize standardized manuals and evaluate intervention integrity are consistently rated better than those programs that do not (Moyer, Finney, &amp; Swearingen, 2002). </a:t>
            </a:r>
          </a:p>
          <a:p>
            <a:pPr lvl="1"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dirty="0" smtClean="0"/>
              <a:t>Integrity</a:t>
            </a:r>
            <a:r>
              <a:rPr lang="en-US" dirty="0" smtClean="0"/>
              <a:t> = # of protocol items completed  /#possible.</a:t>
            </a:r>
          </a:p>
          <a:p>
            <a:pPr lvl="1"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dirty="0" smtClean="0"/>
              <a:t>Reliability</a:t>
            </a:r>
            <a:r>
              <a:rPr lang="en-US" dirty="0" smtClean="0"/>
              <a:t> = # of agreements / # agreements + disagreements X 100.</a:t>
            </a:r>
          </a:p>
          <a:p>
            <a:pPr lvl="2"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i="1" dirty="0" smtClean="0"/>
              <a:t>intervention Integrity Review Form (see p. 17 in book)</a:t>
            </a:r>
            <a:endParaRPr lang="en-US" i="1" dirty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295400" y="457200"/>
            <a:ext cx="6781800" cy="1309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dirty="0">
                <a:solidFill>
                  <a:srgbClr val="262626"/>
                </a:solidFill>
              </a:rPr>
              <a:t>Intervention Integrity</a:t>
            </a:r>
            <a:endParaRPr lang="en-US" sz="2000" b="1" dirty="0">
              <a:solidFill>
                <a:srgbClr val="262626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858000" y="1295400"/>
            <a:ext cx="1792287" cy="1349696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235825" cy="838200"/>
          </a:xfrm>
        </p:spPr>
        <p:txBody>
          <a:bodyPr/>
          <a:lstStyle/>
          <a:p>
            <a:r>
              <a:rPr lang="en-US" sz="3200" dirty="0" smtClean="0"/>
              <a:t>	</a:t>
            </a:r>
            <a:r>
              <a:rPr lang="en-US" sz="3600" dirty="0" smtClean="0"/>
              <a:t>Therapeutic Style and Approach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540625" cy="3883025"/>
          </a:xfrm>
        </p:spPr>
        <p:txBody>
          <a:bodyPr/>
          <a:lstStyle/>
          <a:p>
            <a:r>
              <a:rPr lang="en-US" dirty="0" smtClean="0"/>
              <a:t>Differential Reinforcement</a:t>
            </a:r>
          </a:p>
          <a:p>
            <a:r>
              <a:rPr lang="en-US" dirty="0" smtClean="0"/>
              <a:t>Descriptive Praise</a:t>
            </a:r>
          </a:p>
          <a:p>
            <a:r>
              <a:rPr lang="en-US" dirty="0" smtClean="0"/>
              <a:t>Eliminate Blame- Blame the Situation or Environment</a:t>
            </a:r>
          </a:p>
          <a:p>
            <a:r>
              <a:rPr lang="en-US" dirty="0" smtClean="0"/>
              <a:t>Learn by Doing (Role-playing)</a:t>
            </a:r>
          </a:p>
          <a:p>
            <a:r>
              <a:rPr lang="en-US" dirty="0" smtClean="0"/>
              <a:t>Involve Significant Others</a:t>
            </a:r>
          </a:p>
          <a:p>
            <a:r>
              <a:rPr lang="en-US" dirty="0" smtClean="0"/>
              <a:t>Target Antecedents to Problem Behavior</a:t>
            </a:r>
          </a:p>
          <a:p>
            <a:r>
              <a:rPr lang="en-US" dirty="0" smtClean="0"/>
              <a:t>Permit Negative Consequences to Occur After Undesired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295400" y="457200"/>
            <a:ext cx="67818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dirty="0">
                <a:solidFill>
                  <a:srgbClr val="262626"/>
                </a:solidFill>
              </a:rPr>
              <a:t>Role-Playing</a:t>
            </a:r>
            <a:br>
              <a:rPr lang="en-US" sz="4000" b="1" dirty="0">
                <a:solidFill>
                  <a:srgbClr val="262626"/>
                </a:solidFill>
              </a:rPr>
            </a:br>
            <a:endParaRPr lang="en-US" sz="4000" b="1" dirty="0">
              <a:solidFill>
                <a:srgbClr val="262626"/>
              </a:solidFill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838200" y="2133600"/>
            <a:ext cx="75438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590550" lvl="1" indent="-269875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200" dirty="0">
                <a:solidFill>
                  <a:srgbClr val="303030"/>
                </a:solidFill>
                <a:latin typeface="Times New Roman" pitchFamily="18" charset="0"/>
              </a:rPr>
              <a:t>Most FBT intervention components use role-plays to teach skills. </a:t>
            </a:r>
          </a:p>
          <a:p>
            <a:pPr lvl="2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200" dirty="0">
                <a:solidFill>
                  <a:srgbClr val="303030"/>
                </a:solidFill>
                <a:latin typeface="Times New Roman" pitchFamily="18" charset="0"/>
              </a:rPr>
              <a:t>Neg. assertion in avoiding punishment </a:t>
            </a:r>
          </a:p>
          <a:p>
            <a:pPr lvl="2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200" dirty="0">
                <a:solidFill>
                  <a:srgbClr val="303030"/>
                </a:solidFill>
                <a:latin typeface="Times New Roman" pitchFamily="18" charset="0"/>
              </a:rPr>
              <a:t>	(responding to upset or criticism in others)</a:t>
            </a:r>
          </a:p>
          <a:p>
            <a:pPr lvl="2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200" dirty="0">
                <a:solidFill>
                  <a:srgbClr val="303030"/>
                </a:solidFill>
                <a:latin typeface="Times New Roman" pitchFamily="18" charset="0"/>
              </a:rPr>
              <a:t>Pos. assertion in soliciting reinforcement </a:t>
            </a:r>
          </a:p>
          <a:p>
            <a:pPr lvl="2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200" dirty="0">
                <a:solidFill>
                  <a:srgbClr val="303030"/>
                </a:solidFill>
                <a:latin typeface="Times New Roman" pitchFamily="18" charset="0"/>
              </a:rPr>
              <a:t>	(asking a friend for a ride)</a:t>
            </a:r>
          </a:p>
          <a:p>
            <a:pPr lvl="2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200" dirty="0">
                <a:solidFill>
                  <a:srgbClr val="303030"/>
                </a:solidFill>
                <a:latin typeface="Times New Roman" pitchFamily="18" charset="0"/>
              </a:rPr>
              <a:t>Refusing offers to use illicit drugs or alcohol. </a:t>
            </a:r>
          </a:p>
        </p:txBody>
      </p:sp>
      <p:pic>
        <p:nvPicPr>
          <p:cNvPr id="5" name="Picture 4" descr="broadw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609600"/>
            <a:ext cx="2447925" cy="1324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219200" y="457200"/>
            <a:ext cx="67818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dirty="0">
                <a:solidFill>
                  <a:srgbClr val="262626"/>
                </a:solidFill>
              </a:rPr>
              <a:t>Therapy Assignments</a:t>
            </a:r>
            <a:br>
              <a:rPr lang="en-US" sz="4000" b="1" dirty="0">
                <a:solidFill>
                  <a:srgbClr val="262626"/>
                </a:solidFill>
              </a:rPr>
            </a:br>
            <a:endParaRPr lang="en-US" sz="4000" b="1" dirty="0">
              <a:solidFill>
                <a:srgbClr val="262626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75438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Strategies to increase homework completion:</a:t>
            </a:r>
          </a:p>
          <a:p>
            <a:pPr marL="676275" lvl="2" indent="-339725">
              <a:lnSpc>
                <a:spcPct val="100000"/>
              </a:lnSpc>
              <a:spcBef>
                <a:spcPts val="400"/>
              </a:spcBef>
              <a:buClr>
                <a:srgbClr val="AD0101"/>
              </a:buClr>
              <a:buFont typeface="Times New Roman" pitchFamily="18" charset="0"/>
              <a:buAutoNum type="arabicPeriod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Role-play </a:t>
            </a:r>
            <a:r>
              <a:rPr lang="en-US" sz="2000" dirty="0" smtClean="0">
                <a:solidFill>
                  <a:srgbClr val="303030"/>
                </a:solidFill>
                <a:latin typeface="Times New Roman" pitchFamily="18" charset="0"/>
              </a:rPr>
              <a:t>w/ clients until they can </a:t>
            </a: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do skills in difficult scenarios </a:t>
            </a:r>
            <a:r>
              <a:rPr lang="en-US" sz="2000" dirty="0" smtClean="0">
                <a:solidFill>
                  <a:srgbClr val="303030"/>
                </a:solidFill>
                <a:latin typeface="Times New Roman" pitchFamily="18" charset="0"/>
              </a:rPr>
              <a:t>(start w/ easy scenarios &amp; prepare them for success at home).</a:t>
            </a:r>
            <a:endParaRPr lang="en-US" sz="2000" dirty="0">
              <a:solidFill>
                <a:srgbClr val="303030"/>
              </a:solidFill>
              <a:latin typeface="Times New Roman" pitchFamily="18" charset="0"/>
            </a:endParaRPr>
          </a:p>
          <a:p>
            <a:pPr marL="676275" lvl="2" indent="-339725">
              <a:lnSpc>
                <a:spcPct val="100000"/>
              </a:lnSpc>
              <a:spcBef>
                <a:spcPts val="400"/>
              </a:spcBef>
              <a:buClr>
                <a:srgbClr val="AD0101"/>
              </a:buClr>
              <a:buFont typeface="Times New Roman" pitchFamily="18" charset="0"/>
              <a:buAutoNum type="arabicPeriod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Role-play assignment recording process w/ family &amp; state it will be reviewed.</a:t>
            </a:r>
          </a:p>
          <a:p>
            <a:pPr marL="676275" lvl="2" indent="-339725">
              <a:lnSpc>
                <a:spcPct val="100000"/>
              </a:lnSpc>
              <a:spcBef>
                <a:spcPts val="400"/>
              </a:spcBef>
              <a:buClr>
                <a:srgbClr val="AD0101"/>
              </a:buClr>
              <a:buFont typeface="Times New Roman" pitchFamily="18" charset="0"/>
              <a:buAutoNum type="arabicPeriod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Establish where recording form will be kept &amp; when it will be reviewed.</a:t>
            </a:r>
          </a:p>
          <a:p>
            <a:pPr marL="676275" lvl="2" indent="-339725">
              <a:lnSpc>
                <a:spcPct val="100000"/>
              </a:lnSpc>
              <a:spcBef>
                <a:spcPts val="400"/>
              </a:spcBef>
              <a:buClr>
                <a:srgbClr val="AD0101"/>
              </a:buClr>
              <a:buFont typeface="Times New Roman" pitchFamily="18" charset="0"/>
              <a:buAutoNum type="arabicPeriod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When reviewing homework, </a:t>
            </a:r>
            <a:r>
              <a:rPr lang="en-US" sz="2000" i="1" dirty="0">
                <a:solidFill>
                  <a:srgbClr val="303030"/>
                </a:solidFill>
                <a:latin typeface="Times New Roman" pitchFamily="18" charset="0"/>
              </a:rPr>
              <a:t>instruct</a:t>
            </a: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 family to provide form, don’t </a:t>
            </a:r>
            <a:r>
              <a:rPr lang="en-US" sz="2000" i="1" dirty="0">
                <a:solidFill>
                  <a:srgbClr val="303030"/>
                </a:solidFill>
                <a:latin typeface="Times New Roman" pitchFamily="18" charset="0"/>
              </a:rPr>
              <a:t>ask</a:t>
            </a: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303030"/>
                </a:solidFill>
                <a:latin typeface="Times New Roman" pitchFamily="18" charset="0"/>
              </a:rPr>
              <a:t> for it.</a:t>
            </a:r>
            <a:endParaRPr lang="en-US" sz="2000" dirty="0">
              <a:solidFill>
                <a:srgbClr val="303030"/>
              </a:solidFill>
              <a:latin typeface="Times New Roman" pitchFamily="18" charset="0"/>
            </a:endParaRPr>
          </a:p>
          <a:p>
            <a:pPr marL="676275" lvl="2" indent="-339725">
              <a:lnSpc>
                <a:spcPct val="100000"/>
              </a:lnSpc>
              <a:spcBef>
                <a:spcPts val="400"/>
              </a:spcBef>
              <a:buClr>
                <a:srgbClr val="AD0101"/>
              </a:buClr>
              <a:buFont typeface="Times New Roman" pitchFamily="18" charset="0"/>
              <a:buAutoNum type="arabicPeriod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Blame homework failure on external event.</a:t>
            </a:r>
          </a:p>
          <a:p>
            <a:pPr marL="676275" lvl="2" indent="-339725">
              <a:lnSpc>
                <a:spcPct val="100000"/>
              </a:lnSpc>
              <a:spcBef>
                <a:spcPts val="400"/>
              </a:spcBef>
              <a:buClr>
                <a:srgbClr val="AD0101"/>
              </a:buClr>
              <a:buFont typeface="Times New Roman" pitchFamily="18" charset="0"/>
              <a:buAutoNum type="arabicPeriod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Instruct family to complete missed </a:t>
            </a:r>
            <a:r>
              <a:rPr lang="en-US" sz="2000" dirty="0" smtClean="0">
                <a:solidFill>
                  <a:srgbClr val="303030"/>
                </a:solidFill>
                <a:latin typeface="Times New Roman" pitchFamily="18" charset="0"/>
              </a:rPr>
              <a:t>assignment </a:t>
            </a: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in retrospect based on memory or what they would have liked to have done.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sz="1600" dirty="0">
              <a:solidFill>
                <a:srgbClr val="30303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304800" y="533400"/>
            <a:ext cx="8686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400" dirty="0">
                <a:solidFill>
                  <a:srgbClr val="262626"/>
                </a:solidFill>
              </a:rPr>
              <a:t>Workshop Agenda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609600" y="1447800"/>
            <a:ext cx="75438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1463" indent="-269875">
              <a:lnSpc>
                <a:spcPct val="100000"/>
              </a:lnSpc>
              <a:spcBef>
                <a:spcPts val="488"/>
              </a:spcBef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</a:pPr>
            <a:endParaRPr lang="en-US" sz="3200" dirty="0">
              <a:solidFill>
                <a:srgbClr val="303030"/>
              </a:solidFill>
              <a:latin typeface="Times New Roman" pitchFamily="18" charset="0"/>
            </a:endParaRPr>
          </a:p>
          <a:p>
            <a:pPr marL="271463" indent="-269875">
              <a:lnSpc>
                <a:spcPct val="100000"/>
              </a:lnSpc>
              <a:spcBef>
                <a:spcPts val="488"/>
              </a:spcBef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</a:pPr>
            <a:r>
              <a:rPr lang="en-US" sz="3200" dirty="0">
                <a:solidFill>
                  <a:srgbClr val="303030"/>
                </a:solidFill>
                <a:latin typeface="Times New Roman" pitchFamily="18" charset="0"/>
              </a:rPr>
              <a:t>Theory</a:t>
            </a:r>
          </a:p>
          <a:p>
            <a:pPr marL="271463" indent="-269875">
              <a:lnSpc>
                <a:spcPct val="100000"/>
              </a:lnSpc>
              <a:spcBef>
                <a:spcPts val="488"/>
              </a:spcBef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</a:pPr>
            <a:r>
              <a:rPr lang="en-US" sz="3200" dirty="0">
                <a:solidFill>
                  <a:srgbClr val="303030"/>
                </a:solidFill>
                <a:latin typeface="Times New Roman" pitchFamily="18" charset="0"/>
              </a:rPr>
              <a:t>Evidence </a:t>
            </a:r>
          </a:p>
          <a:p>
            <a:pPr marL="271463" indent="-269875">
              <a:lnSpc>
                <a:spcPct val="100000"/>
              </a:lnSpc>
              <a:spcBef>
                <a:spcPts val="488"/>
              </a:spcBef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</a:pPr>
            <a:r>
              <a:rPr lang="en-US" sz="3200" dirty="0">
                <a:solidFill>
                  <a:srgbClr val="303030"/>
                </a:solidFill>
                <a:latin typeface="Times New Roman" pitchFamily="18" charset="0"/>
              </a:rPr>
              <a:t>Overview</a:t>
            </a:r>
          </a:p>
          <a:p>
            <a:pPr marL="271463" indent="-269875">
              <a:lnSpc>
                <a:spcPct val="100000"/>
              </a:lnSpc>
              <a:spcBef>
                <a:spcPts val="488"/>
              </a:spcBef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</a:pPr>
            <a:r>
              <a:rPr lang="en-US" sz="3200" dirty="0">
                <a:solidFill>
                  <a:srgbClr val="303030"/>
                </a:solidFill>
                <a:latin typeface="Times New Roman" pitchFamily="18" charset="0"/>
              </a:rPr>
              <a:t>Therapeutic Style</a:t>
            </a:r>
          </a:p>
          <a:p>
            <a:pPr marL="271463" indent="-269875">
              <a:lnSpc>
                <a:spcPct val="100000"/>
              </a:lnSpc>
              <a:spcBef>
                <a:spcPts val="488"/>
              </a:spcBef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</a:pPr>
            <a:r>
              <a:rPr lang="en-US" sz="3200" dirty="0">
                <a:solidFill>
                  <a:srgbClr val="303030"/>
                </a:solidFill>
                <a:latin typeface="Times New Roman" pitchFamily="18" charset="0"/>
              </a:rPr>
              <a:t>Intervention Components</a:t>
            </a:r>
          </a:p>
          <a:p>
            <a:pPr marL="271463" indent="-269875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</a:pPr>
            <a:endParaRPr lang="en-US" sz="3200" dirty="0">
              <a:solidFill>
                <a:srgbClr val="303030"/>
              </a:solidFill>
              <a:latin typeface="Times New Roman" pitchFamily="18" charset="0"/>
            </a:endParaRPr>
          </a:p>
          <a:p>
            <a:pPr marL="271463" indent="-269875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</a:pPr>
            <a:endParaRPr lang="en-US" sz="3200" dirty="0">
              <a:solidFill>
                <a:srgbClr val="303030"/>
              </a:solidFill>
              <a:latin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74523">
            <a:off x="4738688" y="1833563"/>
            <a:ext cx="17240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219200" y="533400"/>
            <a:ext cx="6781800" cy="164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 b="1" dirty="0">
                <a:solidFill>
                  <a:srgbClr val="262626"/>
                </a:solidFill>
              </a:rPr>
              <a:t>What if a Significant Other is Unavailable for Session?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 b="1" dirty="0">
                <a:solidFill>
                  <a:srgbClr val="262626"/>
                </a:solidFill>
              </a:rPr>
              <a:t/>
            </a:r>
            <a:br>
              <a:rPr lang="en-US" sz="3400" b="1" dirty="0">
                <a:solidFill>
                  <a:srgbClr val="262626"/>
                </a:solidFill>
              </a:rPr>
            </a:br>
            <a:endParaRPr lang="en-US" sz="3400" b="1" dirty="0">
              <a:solidFill>
                <a:srgbClr val="262626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685800" y="1752600"/>
            <a:ext cx="7696200" cy="402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69875" indent="-269875">
              <a:lnSpc>
                <a:spcPct val="100000"/>
              </a:lnSpc>
              <a:spcAft>
                <a:spcPts val="1200"/>
              </a:spcAft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Emphasize intervention components that do not require participation of significant others. </a:t>
            </a:r>
          </a:p>
          <a:p>
            <a:pPr marL="269875" indent="-269875">
              <a:lnSpc>
                <a:spcPct val="100000"/>
              </a:lnSpc>
              <a:spcAft>
                <a:spcPts val="1200"/>
              </a:spcAft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Indicate </a:t>
            </a:r>
            <a:r>
              <a:rPr lang="en-US" sz="2400" i="1" dirty="0">
                <a:solidFill>
                  <a:srgbClr val="303030"/>
                </a:solidFill>
                <a:latin typeface="Times New Roman" pitchFamily="18" charset="0"/>
              </a:rPr>
              <a:t>not applicable </a:t>
            </a: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(NA) for prescribed protocol steps in prompting checklists not conducted due to absence of sig. other.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These instructional steps are not considered for intervention integrity. 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sz="2200" dirty="0">
              <a:solidFill>
                <a:srgbClr val="30303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295400" y="457200"/>
            <a:ext cx="67818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solidFill>
                  <a:srgbClr val="262626"/>
                </a:solidFill>
              </a:rPr>
              <a:t>How To Manage Upset in Sig. Other(s) During intervention Sessions? 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762000" y="1981200"/>
            <a:ext cx="75438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Establish communication guidelines early in therapy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b="1" dirty="0">
                <a:solidFill>
                  <a:srgbClr val="303030"/>
                </a:solidFill>
                <a:latin typeface="Times New Roman" pitchFamily="18" charset="0"/>
              </a:rPr>
              <a:t>H</a:t>
            </a: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ear, </a:t>
            </a:r>
            <a:r>
              <a:rPr lang="en-US" sz="2000" b="1" dirty="0">
                <a:solidFill>
                  <a:srgbClr val="303030"/>
                </a:solidFill>
                <a:latin typeface="Times New Roman" pitchFamily="18" charset="0"/>
              </a:rPr>
              <a:t>E</a:t>
            </a: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mpathize, </a:t>
            </a:r>
            <a:r>
              <a:rPr lang="en-US" sz="2000" b="1" dirty="0">
                <a:solidFill>
                  <a:srgbClr val="303030"/>
                </a:solidFill>
                <a:latin typeface="Times New Roman" pitchFamily="18" charset="0"/>
              </a:rPr>
              <a:t>A</a:t>
            </a: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lternatives, </a:t>
            </a:r>
            <a:r>
              <a:rPr lang="en-US" sz="2000" b="1" dirty="0">
                <a:solidFill>
                  <a:srgbClr val="303030"/>
                </a:solidFill>
                <a:latin typeface="Times New Roman" pitchFamily="18" charset="0"/>
              </a:rPr>
              <a:t>R</a:t>
            </a: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eview, </a:t>
            </a:r>
            <a:r>
              <a:rPr lang="en-US" sz="2000" b="1" dirty="0">
                <a:solidFill>
                  <a:srgbClr val="303030"/>
                </a:solidFill>
                <a:latin typeface="Times New Roman" pitchFamily="18" charset="0"/>
              </a:rPr>
              <a:t>D</a:t>
            </a: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ecide (HEARD)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Instruct upset sig. other(s) to explain how they may have contributed to the problem.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Teach upset sig other(s) to blame problem behavior on some aspect in the environment that is beyond control. 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  <a:latin typeface="Times New Roman" pitchFamily="18" charset="0"/>
              </a:rPr>
              <a:t>Instruct upset sig. other(s) to use Positive Request Handout to express what they desire.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sz="2000" dirty="0">
              <a:solidFill>
                <a:srgbClr val="303030"/>
              </a:solidFill>
              <a:latin typeface="Times New Roman" pitchFamily="18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343400"/>
            <a:ext cx="1482725" cy="1925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143000" y="381000"/>
            <a:ext cx="6781800" cy="146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solidFill>
                  <a:srgbClr val="262626"/>
                </a:solidFill>
              </a:rPr>
              <a:t>Phone Contact to Enhance Attendance and Participation</a:t>
            </a:r>
            <a:br>
              <a:rPr lang="en-US" sz="3000" b="1" dirty="0">
                <a:solidFill>
                  <a:srgbClr val="262626"/>
                </a:solidFill>
              </a:rPr>
            </a:br>
            <a:endParaRPr lang="en-US" sz="3000" b="1" dirty="0">
              <a:solidFill>
                <a:srgbClr val="262626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762000" y="1385888"/>
            <a:ext cx="75438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C00000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Initial engagement call (client &amp; sig. other separately)</a:t>
            </a:r>
          </a:p>
          <a:p>
            <a:pPr marL="862013" lvl="1" indent="-322263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1600" dirty="0">
                <a:solidFill>
                  <a:srgbClr val="303030"/>
                </a:solidFill>
                <a:latin typeface="Times New Roman" pitchFamily="18" charset="0"/>
              </a:rPr>
              <a:t>Solicit reasons for referral and empathize.</a:t>
            </a:r>
          </a:p>
          <a:p>
            <a:pPr marL="862013" lvl="1" indent="-322263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1600" dirty="0">
                <a:solidFill>
                  <a:srgbClr val="303030"/>
                </a:solidFill>
                <a:latin typeface="Times New Roman" pitchFamily="18" charset="0"/>
              </a:rPr>
              <a:t>Empathize w/ concerns.</a:t>
            </a:r>
          </a:p>
          <a:p>
            <a:pPr marL="862013" lvl="1" indent="-322263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1600" dirty="0">
                <a:solidFill>
                  <a:srgbClr val="303030"/>
                </a:solidFill>
                <a:latin typeface="Times New Roman" pitchFamily="18" charset="0"/>
              </a:rPr>
              <a:t>Query goals &amp; express importance of such desires.</a:t>
            </a:r>
          </a:p>
          <a:p>
            <a:pPr marL="862013" lvl="1" indent="-322263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1600" dirty="0">
                <a:solidFill>
                  <a:srgbClr val="303030"/>
                </a:solidFill>
                <a:latin typeface="Times New Roman" pitchFamily="18" charset="0"/>
              </a:rPr>
              <a:t>Briefly express desires will be targeted in FBT.</a:t>
            </a:r>
          </a:p>
          <a:p>
            <a:pPr marL="862013" lvl="1" indent="-322263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1600" dirty="0">
                <a:solidFill>
                  <a:srgbClr val="303030"/>
                </a:solidFill>
                <a:latin typeface="Times New Roman" pitchFamily="18" charset="0"/>
              </a:rPr>
              <a:t>Have repeat scheduled session time &amp; how to get to clinic.</a:t>
            </a:r>
          </a:p>
          <a:p>
            <a:pPr marL="862013" lvl="1" indent="-322263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1600" dirty="0">
                <a:solidFill>
                  <a:srgbClr val="303030"/>
                </a:solidFill>
                <a:latin typeface="Times New Roman" pitchFamily="18" charset="0"/>
              </a:rPr>
              <a:t>Tell to come 5-mins. early to beat traffic.</a:t>
            </a:r>
          </a:p>
          <a:p>
            <a:pPr marL="862013" lvl="1" indent="-322263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1600" dirty="0">
                <a:solidFill>
                  <a:srgbClr val="303030"/>
                </a:solidFill>
                <a:latin typeface="Times New Roman" pitchFamily="18" charset="0"/>
              </a:rPr>
              <a:t>Review obstacles to session attendance and review solutions.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C00000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Between session calls </a:t>
            </a:r>
            <a:r>
              <a:rPr lang="en-US" dirty="0" smtClean="0">
                <a:solidFill>
                  <a:srgbClr val="303030"/>
                </a:solidFill>
                <a:latin typeface="Times New Roman" pitchFamily="18" charset="0"/>
              </a:rPr>
              <a:t>(2/3 </a:t>
            </a: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days prior to sessions; </a:t>
            </a:r>
            <a:r>
              <a:rPr lang="en-US" dirty="0" smtClean="0">
                <a:solidFill>
                  <a:srgbClr val="303030"/>
                </a:solidFill>
                <a:latin typeface="Times New Roman" pitchFamily="18" charset="0"/>
              </a:rPr>
              <a:t>client/sig</a:t>
            </a: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. other separately)</a:t>
            </a:r>
          </a:p>
          <a:p>
            <a:pPr marL="862013" lvl="1" indent="-322263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1600" dirty="0">
                <a:solidFill>
                  <a:srgbClr val="303030"/>
                </a:solidFill>
                <a:latin typeface="Times New Roman" pitchFamily="18" charset="0"/>
              </a:rPr>
              <a:t>things done well in past.</a:t>
            </a:r>
          </a:p>
          <a:p>
            <a:pPr marL="862013" lvl="1" indent="-322263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1600" dirty="0">
                <a:solidFill>
                  <a:srgbClr val="303030"/>
                </a:solidFill>
                <a:latin typeface="Times New Roman" pitchFamily="18" charset="0"/>
              </a:rPr>
              <a:t>therapy assignments. </a:t>
            </a:r>
          </a:p>
          <a:p>
            <a:pPr marL="862013" lvl="1" indent="-322263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1600" dirty="0">
                <a:solidFill>
                  <a:srgbClr val="303030"/>
                </a:solidFill>
                <a:latin typeface="Times New Roman" pitchFamily="18" charset="0"/>
              </a:rPr>
              <a:t>what looking forward to in next session. 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None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sz="1600" dirty="0">
              <a:solidFill>
                <a:srgbClr val="303030"/>
              </a:solidFill>
              <a:latin typeface="Times New Roman" pitchFamily="18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71600"/>
            <a:ext cx="160178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371600" y="533400"/>
            <a:ext cx="67818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dirty="0">
                <a:solidFill>
                  <a:srgbClr val="262626"/>
                </a:solidFill>
              </a:rPr>
              <a:t>Orientation Session</a:t>
            </a:r>
            <a:r>
              <a:rPr lang="en-US" sz="2000" b="1" dirty="0">
                <a:solidFill>
                  <a:srgbClr val="262626"/>
                </a:solidFill>
              </a:rPr>
              <a:t/>
            </a:r>
            <a:br>
              <a:rPr lang="en-US" sz="2000" b="1" dirty="0">
                <a:solidFill>
                  <a:srgbClr val="262626"/>
                </a:solidFill>
              </a:rPr>
            </a:br>
            <a:endParaRPr lang="en-US" sz="2000" b="1" dirty="0">
              <a:solidFill>
                <a:srgbClr val="262626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685800" y="1752600"/>
            <a:ext cx="75438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Includes client &amp; significant others at start of therapy to review:</a:t>
            </a:r>
          </a:p>
          <a:p>
            <a:pPr lvl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intervention structure and approach</a:t>
            </a:r>
          </a:p>
          <a:p>
            <a:pPr lvl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feelings about referral </a:t>
            </a:r>
          </a:p>
          <a:p>
            <a:pPr lvl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feedback relevant to assessment findings</a:t>
            </a:r>
          </a:p>
          <a:p>
            <a:pPr lvl="2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Satisfaction Scales (Life, sig. other w/ client, client w/ sig. other)</a:t>
            </a:r>
          </a:p>
          <a:p>
            <a:pPr lvl="3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0 = completely unhappy, 100 = completely happy</a:t>
            </a:r>
          </a:p>
          <a:p>
            <a:pPr lvl="3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Assess how 100% satisfaction can occur in areas that are low.</a:t>
            </a:r>
          </a:p>
          <a:p>
            <a:pPr lvl="3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dirty="0">
              <a:solidFill>
                <a:srgbClr val="303030"/>
              </a:solidFill>
              <a:latin typeface="Times New Roman" pitchFamily="18" charset="0"/>
            </a:endParaRPr>
          </a:p>
          <a:p>
            <a:pPr lvl="3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dirty="0">
              <a:solidFill>
                <a:srgbClr val="303030"/>
              </a:solidFill>
              <a:latin typeface="Times New Roman" pitchFamily="18" charset="0"/>
            </a:endParaRPr>
          </a:p>
          <a:p>
            <a:pPr lvl="3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dirty="0">
              <a:solidFill>
                <a:srgbClr val="30303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143000" y="228600"/>
            <a:ext cx="67818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664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dirty="0">
                <a:solidFill>
                  <a:srgbClr val="000000"/>
                </a:solidFill>
                <a:cs typeface="Arial" charset="0"/>
              </a:rPr>
              <a:t>Preparing Initial Drafts for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dirty="0">
                <a:solidFill>
                  <a:srgbClr val="000000"/>
                </a:solidFill>
                <a:cs typeface="Arial" charset="0"/>
              </a:rPr>
              <a:t>Session Agendas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 t="5455"/>
          <a:stretch>
            <a:fillRect/>
          </a:stretch>
        </p:blipFill>
        <p:spPr bwMode="auto">
          <a:xfrm>
            <a:off x="3429000" y="1981200"/>
            <a:ext cx="5467350" cy="41353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39788" y="1943100"/>
            <a:ext cx="3390900" cy="339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381000" y="2005013"/>
            <a:ext cx="3390900" cy="4783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284163" indent="-284163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Arial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Agendas are determined by intervention plan &amp; progress in therapy components.</a:t>
            </a:r>
          </a:p>
          <a:p>
            <a:pPr marL="284163" indent="-284163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Arial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Review interventions planned.</a:t>
            </a:r>
          </a:p>
          <a:p>
            <a:pPr marL="284163" indent="-284163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Arial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Review time needed for each intervention.</a:t>
            </a:r>
          </a:p>
          <a:p>
            <a:pPr marL="284163" indent="-284163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Arial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Solicit potential modifications.</a:t>
            </a:r>
          </a:p>
          <a:p>
            <a:pPr marL="284163" indent="-284163">
              <a:buFont typeface="Arial" charset="0"/>
              <a:buNone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84163" indent="-284163">
              <a:buFont typeface="Arial" charset="0"/>
              <a:buNone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84163" indent="-284163">
              <a:buFont typeface="Arial" charset="0"/>
              <a:buNone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1752600"/>
            <a:ext cx="4724400" cy="320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See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Page 69 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143000" y="457200"/>
            <a:ext cx="6781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752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400" dirty="0">
                <a:solidFill>
                  <a:srgbClr val="000000"/>
                </a:solidFill>
              </a:rPr>
              <a:t>Session Agenda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133600" y="1752600"/>
            <a:ext cx="48006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hlinkClick r:id="rId3"/>
              </a:rPr>
              <a:t>Video Link: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Session Agenda (1:53)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219200" y="533400"/>
            <a:ext cx="67818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>
                <a:solidFill>
                  <a:srgbClr val="262626"/>
                </a:solidFill>
              </a:rPr>
              <a:t>Establishing Goals and Rewards for Maintaining a Drug-Free Lifestyle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75438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1463" indent="-269875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endParaRPr lang="en-US" sz="2400" dirty="0">
              <a:solidFill>
                <a:srgbClr val="FF7461"/>
              </a:solidFill>
              <a:latin typeface="Times New Roman" pitchFamily="18" charset="0"/>
            </a:endParaRPr>
          </a:p>
          <a:p>
            <a:pPr marL="341313" indent="-341313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There are people, places, emotions, thoughts, and situations that trigger drug use.</a:t>
            </a:r>
          </a:p>
          <a:p>
            <a:pPr marL="341313" indent="-341313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Client will set goals with sig other assistance to  stay clean.</a:t>
            </a:r>
          </a:p>
          <a:p>
            <a:pPr marL="271463" indent="-269875">
              <a:lnSpc>
                <a:spcPct val="100000"/>
              </a:lnSpc>
              <a:spcBef>
                <a:spcPts val="488"/>
              </a:spcBef>
              <a:spcAft>
                <a:spcPts val="1200"/>
              </a:spcAft>
              <a:buClr>
                <a:srgbClr val="AD0101"/>
              </a:buClr>
              <a:buFont typeface="Arial" charset="0"/>
              <a:buChar char="•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Drug-Incompatible Goals Worksheet establishes lifestyle choices and behavioral stimulus which lead to drug use.</a:t>
            </a:r>
          </a:p>
          <a:p>
            <a:pPr marL="271463" indent="-269875">
              <a:lnSpc>
                <a:spcPct val="100000"/>
              </a:lnSpc>
              <a:spcBef>
                <a:spcPts val="488"/>
              </a:spcBef>
              <a:spcAft>
                <a:spcPts val="1200"/>
              </a:spcAft>
              <a:buClr>
                <a:srgbClr val="AD0101"/>
              </a:buClr>
              <a:buFont typeface="Arial" charset="0"/>
              <a:buChar char="•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Primary Goals worksheet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focused on life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goals the client feels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will maintain drug-free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lifestyle.</a:t>
            </a:r>
          </a:p>
          <a:p>
            <a:pPr marL="271463" indent="-269875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4888" y="2027238"/>
            <a:ext cx="5546725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219200" y="457200"/>
            <a:ext cx="67818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7520" rIns="0" bIns="0" anchor="ctr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Drug Incompatible Goals Worksheet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3276600" cy="44033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169863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346075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/>
            </a:pPr>
            <a:r>
              <a:rPr lang="en-US" sz="2000" dirty="0">
                <a:solidFill>
                  <a:srgbClr val="000000"/>
                </a:solidFill>
              </a:rPr>
              <a:t>Provide rationale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742950" lvl="1" indent="-169863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346075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Choose goals from list</a:t>
            </a:r>
          </a:p>
          <a:p>
            <a:pPr marL="742950" lvl="1" indent="-169863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346075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Get rewards from sig. other for doing goals</a:t>
            </a:r>
          </a:p>
          <a:p>
            <a:pPr marL="742950" lvl="1" indent="-169863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346075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Provide sig. other rewards.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169863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346075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/>
            </a:pPr>
            <a:r>
              <a:rPr lang="en-US" sz="2000" dirty="0">
                <a:solidFill>
                  <a:srgbClr val="000000"/>
                </a:solidFill>
              </a:rPr>
              <a:t>Review DIG worksheet</a:t>
            </a:r>
          </a:p>
          <a:p>
            <a:pPr marL="285750" indent="-169863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346075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/>
            </a:pPr>
            <a:r>
              <a:rPr lang="en-US" sz="2000" dirty="0">
                <a:solidFill>
                  <a:srgbClr val="000000"/>
                </a:solidFill>
              </a:rPr>
              <a:t>Assist client with creating specific drug incompatible goals w/ sig. other.</a:t>
            </a:r>
          </a:p>
          <a:p>
            <a:pPr marL="1028700" lvl="1" indent="-169863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346075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676400"/>
            <a:ext cx="4724400" cy="320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See Pages </a:t>
            </a:r>
            <a:r>
              <a:rPr lang="en-US" sz="1600" dirty="0" smtClean="0">
                <a:solidFill>
                  <a:srgbClr val="000000"/>
                </a:solidFill>
              </a:rPr>
              <a:t>91-94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78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1219200" y="228600"/>
            <a:ext cx="6781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680" rIns="0" bIns="0" anchor="ctr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>
                <a:solidFill>
                  <a:srgbClr val="000000"/>
                </a:solidFill>
              </a:rPr>
              <a:t>Primary Goals Worksheet</a:t>
            </a:r>
            <a:endParaRPr lang="en-US" sz="3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3429000" cy="5257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1313" indent="-341313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Complete Primary Goals </a:t>
            </a:r>
            <a:r>
              <a:rPr lang="en-US" dirty="0" smtClean="0">
                <a:solidFill>
                  <a:srgbClr val="000000"/>
                </a:solidFill>
              </a:rPr>
              <a:t>Worksheet</a:t>
            </a:r>
            <a:endParaRPr lang="en-US" dirty="0">
              <a:solidFill>
                <a:srgbClr val="000000"/>
              </a:solidFill>
            </a:endParaRPr>
          </a:p>
          <a:p>
            <a:pPr marL="341313" indent="-341313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Show </a:t>
            </a:r>
            <a:r>
              <a:rPr lang="en-US" dirty="0" smtClean="0">
                <a:solidFill>
                  <a:srgbClr val="000000"/>
                </a:solidFill>
              </a:rPr>
              <a:t>Primary </a:t>
            </a:r>
            <a:r>
              <a:rPr lang="en-US" dirty="0">
                <a:solidFill>
                  <a:srgbClr val="000000"/>
                </a:solidFill>
              </a:rPr>
              <a:t>Goals </a:t>
            </a:r>
            <a:r>
              <a:rPr lang="en-US" dirty="0" smtClean="0">
                <a:solidFill>
                  <a:srgbClr val="000000"/>
                </a:solidFill>
              </a:rPr>
              <a:t>Worksheet w/ obligatory &amp; personal goals</a:t>
            </a:r>
            <a:endParaRPr lang="en-US" dirty="0">
              <a:solidFill>
                <a:srgbClr val="000000"/>
              </a:solidFill>
            </a:endParaRPr>
          </a:p>
          <a:p>
            <a:pPr marL="341313" indent="-341313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Determine </a:t>
            </a:r>
            <a:r>
              <a:rPr lang="en-US" dirty="0" smtClean="0">
                <a:solidFill>
                  <a:srgbClr val="000000"/>
                </a:solidFill>
              </a:rPr>
              <a:t>what goals will be a focus for upcoming </a:t>
            </a:r>
            <a:r>
              <a:rPr lang="en-US" dirty="0">
                <a:solidFill>
                  <a:srgbClr val="000000"/>
                </a:solidFill>
              </a:rPr>
              <a:t>week</a:t>
            </a:r>
          </a:p>
          <a:p>
            <a:pPr marL="341313" indent="-341313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Solicit and record rewards from client and sig other</a:t>
            </a:r>
          </a:p>
          <a:p>
            <a:pPr marL="341313" indent="-341313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Obtain signature/commitment from client and sig other</a:t>
            </a:r>
          </a:p>
          <a:p>
            <a:pPr marL="741363" lvl="2" indent="-341313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1600" i="1" dirty="0">
              <a:solidFill>
                <a:srgbClr val="000000"/>
              </a:solidFill>
              <a:latin typeface="Arial" charset="0"/>
            </a:endParaRPr>
          </a:p>
          <a:p>
            <a:pPr marL="341313" indent="-341313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85750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charset="0"/>
              <a:buNone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85750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charset="0"/>
              <a:buNone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86200" y="944563"/>
          <a:ext cx="5026025" cy="591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4663844" imgH="6035563" progId="AcroExch.Document.7">
                  <p:embed/>
                </p:oleObj>
              </mc:Choice>
              <mc:Fallback>
                <p:oleObj name="Acrobat Document" r:id="rId4" imgW="4663844" imgH="6035563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944563"/>
                        <a:ext cx="5026025" cy="591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14800" y="1066800"/>
            <a:ext cx="4724400" cy="3206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See Pages </a:t>
            </a:r>
            <a:r>
              <a:rPr lang="en-US" sz="1600" dirty="0" smtClean="0">
                <a:solidFill>
                  <a:srgbClr val="000000"/>
                </a:solidFill>
              </a:rPr>
              <a:t>95-96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17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219200" y="228600"/>
            <a:ext cx="67818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680" rIns="0" bIns="0" anchor="ctr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Intervention Planning Rationale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838200" y="1676400"/>
            <a:ext cx="7239000" cy="1954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1313" indent="-341313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600" dirty="0">
                <a:solidFill>
                  <a:srgbClr val="000000"/>
                </a:solidFill>
              </a:rPr>
              <a:t>Intervention </a:t>
            </a:r>
            <a:r>
              <a:rPr lang="en-US" sz="2600" dirty="0" smtClean="0">
                <a:solidFill>
                  <a:srgbClr val="000000"/>
                </a:solidFill>
              </a:rPr>
              <a:t>Plans determined </a:t>
            </a:r>
            <a:r>
              <a:rPr lang="en-US" sz="2600" dirty="0">
                <a:solidFill>
                  <a:srgbClr val="000000"/>
                </a:solidFill>
              </a:rPr>
              <a:t>by client &amp; sig. others.</a:t>
            </a:r>
          </a:p>
          <a:p>
            <a:pPr marL="341313" indent="-341313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US" sz="2600" dirty="0">
              <a:solidFill>
                <a:srgbClr val="000000"/>
              </a:solidFill>
            </a:endParaRPr>
          </a:p>
          <a:p>
            <a:pPr marL="341313" indent="-341313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600" dirty="0">
                <a:solidFill>
                  <a:srgbClr val="000000"/>
                </a:solidFill>
              </a:rPr>
              <a:t>Client </a:t>
            </a:r>
            <a:r>
              <a:rPr lang="en-US" sz="2600" dirty="0" smtClean="0">
                <a:solidFill>
                  <a:srgbClr val="000000"/>
                </a:solidFill>
              </a:rPr>
              <a:t>&amp; </a:t>
            </a:r>
            <a:r>
              <a:rPr lang="en-US" sz="2600" dirty="0">
                <a:solidFill>
                  <a:srgbClr val="000000"/>
                </a:solidFill>
              </a:rPr>
              <a:t>sig. other(s) determine </a:t>
            </a:r>
            <a:r>
              <a:rPr lang="en-US" sz="2600" dirty="0" smtClean="0">
                <a:solidFill>
                  <a:srgbClr val="000000"/>
                </a:solidFill>
              </a:rPr>
              <a:t>extent </a:t>
            </a:r>
            <a:r>
              <a:rPr lang="en-US" sz="2600" dirty="0">
                <a:solidFill>
                  <a:srgbClr val="000000"/>
                </a:solidFill>
              </a:rPr>
              <a:t>to </a:t>
            </a:r>
            <a:r>
              <a:rPr lang="en-US" sz="2600" dirty="0" smtClean="0">
                <a:solidFill>
                  <a:srgbClr val="000000"/>
                </a:solidFill>
              </a:rPr>
              <a:t>which interventions </a:t>
            </a:r>
            <a:r>
              <a:rPr lang="en-US" sz="2600" dirty="0">
                <a:solidFill>
                  <a:srgbClr val="000000"/>
                </a:solidFill>
              </a:rPr>
              <a:t>will be emphasized in therapy.</a:t>
            </a:r>
          </a:p>
        </p:txBody>
      </p:sp>
    </p:spTree>
    <p:extLst>
      <p:ext uri="{BB962C8B-B14F-4D97-AF65-F5344CB8AC3E}">
        <p14:creationId xmlns:p14="http://schemas.microsoft.com/office/powerpoint/2010/main" val="2534461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0" y="533400"/>
            <a:ext cx="9144000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400" dirty="0">
                <a:solidFill>
                  <a:srgbClr val="262626"/>
                </a:solidFill>
              </a:rPr>
              <a:t>Theoretical </a:t>
            </a:r>
            <a:r>
              <a:rPr lang="en-US" sz="5300" dirty="0">
                <a:solidFill>
                  <a:srgbClr val="262626"/>
                </a:solidFill>
              </a:rPr>
              <a:t>Basis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81000" y="1905000"/>
            <a:ext cx="8153400" cy="5126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488"/>
              </a:spcBef>
              <a:tabLst>
                <a:tab pos="449263" algn="l"/>
                <a:tab pos="1173163" algn="l"/>
                <a:tab pos="1897063" algn="l"/>
                <a:tab pos="2620963" algn="l"/>
                <a:tab pos="3344863" algn="l"/>
                <a:tab pos="4068763" algn="l"/>
                <a:tab pos="4792663" algn="l"/>
                <a:tab pos="5516563" algn="l"/>
                <a:tab pos="6240463" algn="l"/>
                <a:tab pos="6964363" algn="l"/>
                <a:tab pos="7688263" algn="l"/>
                <a:tab pos="7954963" algn="l"/>
                <a:tab pos="8412163" algn="l"/>
                <a:tab pos="8869363" algn="l"/>
                <a:tab pos="9326563" algn="l"/>
                <a:tab pos="9783763" algn="l"/>
                <a:tab pos="10240963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Conceptualizes drug use as a primary reinforcer, enhanced by: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438"/>
              </a:spcBef>
              <a:tabLst>
                <a:tab pos="449263" algn="l"/>
                <a:tab pos="1173163" algn="l"/>
                <a:tab pos="1897063" algn="l"/>
                <a:tab pos="2620963" algn="l"/>
                <a:tab pos="3344863" algn="l"/>
                <a:tab pos="4068763" algn="l"/>
                <a:tab pos="4792663" algn="l"/>
                <a:tab pos="5516563" algn="l"/>
                <a:tab pos="6240463" algn="l"/>
                <a:tab pos="6964363" algn="l"/>
                <a:tab pos="7688263" algn="l"/>
                <a:tab pos="7954963" algn="l"/>
                <a:tab pos="8412163" algn="l"/>
                <a:tab pos="8869363" algn="l"/>
                <a:tab pos="9326563" algn="l"/>
                <a:tab pos="9783763" algn="l"/>
                <a:tab pos="1024096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	-Modeling</a:t>
            </a:r>
          </a:p>
          <a:p>
            <a:pPr>
              <a:lnSpc>
                <a:spcPct val="90000"/>
              </a:lnSpc>
              <a:spcBef>
                <a:spcPts val="438"/>
              </a:spcBef>
              <a:tabLst>
                <a:tab pos="449263" algn="l"/>
                <a:tab pos="1173163" algn="l"/>
                <a:tab pos="1897063" algn="l"/>
                <a:tab pos="2620963" algn="l"/>
                <a:tab pos="3344863" algn="l"/>
                <a:tab pos="4068763" algn="l"/>
                <a:tab pos="4792663" algn="l"/>
                <a:tab pos="5516563" algn="l"/>
                <a:tab pos="6240463" algn="l"/>
                <a:tab pos="6964363" algn="l"/>
                <a:tab pos="7688263" algn="l"/>
                <a:tab pos="7954963" algn="l"/>
                <a:tab pos="8412163" algn="l"/>
                <a:tab pos="8869363" algn="l"/>
                <a:tab pos="9326563" algn="l"/>
                <a:tab pos="9783763" algn="l"/>
                <a:tab pos="1024096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	-Encouragement &amp; guidance to use</a:t>
            </a:r>
          </a:p>
          <a:p>
            <a:pPr>
              <a:lnSpc>
                <a:spcPct val="90000"/>
              </a:lnSpc>
              <a:spcBef>
                <a:spcPts val="438"/>
              </a:spcBef>
              <a:tabLst>
                <a:tab pos="449263" algn="l"/>
                <a:tab pos="1173163" algn="l"/>
                <a:tab pos="1897063" algn="l"/>
                <a:tab pos="2620963" algn="l"/>
                <a:tab pos="3344863" algn="l"/>
                <a:tab pos="4068763" algn="l"/>
                <a:tab pos="4792663" algn="l"/>
                <a:tab pos="5516563" algn="l"/>
                <a:tab pos="6240463" algn="l"/>
                <a:tab pos="6964363" algn="l"/>
                <a:tab pos="7688263" algn="l"/>
                <a:tab pos="7954963" algn="l"/>
                <a:tab pos="8412163" algn="l"/>
                <a:tab pos="8869363" algn="l"/>
                <a:tab pos="9326563" algn="l"/>
                <a:tab pos="9783763" algn="l"/>
                <a:tab pos="1024096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	-Physiological &amp; situational prompts to use</a:t>
            </a:r>
          </a:p>
          <a:p>
            <a:pPr>
              <a:lnSpc>
                <a:spcPct val="90000"/>
              </a:lnSpc>
              <a:spcBef>
                <a:spcPts val="438"/>
              </a:spcBef>
              <a:tabLst>
                <a:tab pos="449263" algn="l"/>
                <a:tab pos="1173163" algn="l"/>
                <a:tab pos="1897063" algn="l"/>
                <a:tab pos="2620963" algn="l"/>
                <a:tab pos="3344863" algn="l"/>
                <a:tab pos="4068763" algn="l"/>
                <a:tab pos="4792663" algn="l"/>
                <a:tab pos="5516563" algn="l"/>
                <a:tab pos="6240463" algn="l"/>
                <a:tab pos="6964363" algn="l"/>
                <a:tab pos="7688263" algn="l"/>
                <a:tab pos="7954963" algn="l"/>
                <a:tab pos="8412163" algn="l"/>
                <a:tab pos="8869363" algn="l"/>
                <a:tab pos="9326563" algn="l"/>
                <a:tab pos="9783763" algn="l"/>
                <a:tab pos="1024096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	-Insufficient reinforcement for non-drug activities</a:t>
            </a:r>
          </a:p>
          <a:p>
            <a:pPr>
              <a:lnSpc>
                <a:spcPct val="90000"/>
              </a:lnSpc>
              <a:spcBef>
                <a:spcPts val="438"/>
              </a:spcBef>
              <a:tabLst>
                <a:tab pos="449263" algn="l"/>
                <a:tab pos="1173163" algn="l"/>
                <a:tab pos="1897063" algn="l"/>
                <a:tab pos="2620963" algn="l"/>
                <a:tab pos="3344863" algn="l"/>
                <a:tab pos="4068763" algn="l"/>
                <a:tab pos="4792663" algn="l"/>
                <a:tab pos="5516563" algn="l"/>
                <a:tab pos="6240463" algn="l"/>
                <a:tab pos="6964363" algn="l"/>
                <a:tab pos="7688263" algn="l"/>
                <a:tab pos="7954963" algn="l"/>
                <a:tab pos="8412163" algn="l"/>
                <a:tab pos="8869363" algn="l"/>
                <a:tab pos="9326563" algn="l"/>
                <a:tab pos="9783763" algn="l"/>
                <a:tab pos="1024096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	-Remoteness/uncertainty of neg. consequences of drug use</a:t>
            </a:r>
          </a:p>
          <a:p>
            <a:pPr>
              <a:lnSpc>
                <a:spcPct val="90000"/>
              </a:lnSpc>
              <a:tabLst>
                <a:tab pos="449263" algn="l"/>
                <a:tab pos="1173163" algn="l"/>
                <a:tab pos="1897063" algn="l"/>
                <a:tab pos="2620963" algn="l"/>
                <a:tab pos="3344863" algn="l"/>
                <a:tab pos="4068763" algn="l"/>
                <a:tab pos="4792663" algn="l"/>
                <a:tab pos="5516563" algn="l"/>
                <a:tab pos="6240463" algn="l"/>
                <a:tab pos="6964363" algn="l"/>
                <a:tab pos="7688263" algn="l"/>
                <a:tab pos="7954963" algn="l"/>
                <a:tab pos="8412163" algn="l"/>
                <a:tab pos="8869363" algn="l"/>
                <a:tab pos="9326563" algn="l"/>
                <a:tab pos="9783763" algn="l"/>
                <a:tab pos="10240963" algn="l"/>
              </a:tabLst>
            </a:pPr>
            <a:endParaRPr lang="en-US" sz="1100" dirty="0">
              <a:solidFill>
                <a:srgbClr val="30303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488"/>
              </a:spcBef>
              <a:tabLst>
                <a:tab pos="449263" algn="l"/>
                <a:tab pos="1173163" algn="l"/>
                <a:tab pos="1897063" algn="l"/>
                <a:tab pos="2620963" algn="l"/>
                <a:tab pos="3344863" algn="l"/>
                <a:tab pos="4068763" algn="l"/>
                <a:tab pos="4792663" algn="l"/>
                <a:tab pos="5516563" algn="l"/>
                <a:tab pos="6240463" algn="l"/>
                <a:tab pos="6964363" algn="l"/>
                <a:tab pos="7688263" algn="l"/>
                <a:tab pos="7954963" algn="l"/>
                <a:tab pos="8412163" algn="l"/>
                <a:tab pos="8869363" algn="l"/>
                <a:tab pos="9326563" algn="l"/>
                <a:tab pos="9783763" algn="l"/>
                <a:tab pos="10240963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Derived from Community Reinforcement Approach (CRA)</a:t>
            </a:r>
          </a:p>
          <a:p>
            <a:pPr>
              <a:lnSpc>
                <a:spcPct val="90000"/>
              </a:lnSpc>
              <a:spcBef>
                <a:spcPts val="488"/>
              </a:spcBef>
              <a:tabLst>
                <a:tab pos="449263" algn="l"/>
                <a:tab pos="1173163" algn="l"/>
                <a:tab pos="1897063" algn="l"/>
                <a:tab pos="2620963" algn="l"/>
                <a:tab pos="3344863" algn="l"/>
                <a:tab pos="4068763" algn="l"/>
                <a:tab pos="4792663" algn="l"/>
                <a:tab pos="5516563" algn="l"/>
                <a:tab pos="6240463" algn="l"/>
                <a:tab pos="6964363" algn="l"/>
                <a:tab pos="7688263" algn="l"/>
                <a:tab pos="7954963" algn="l"/>
                <a:tab pos="8412163" algn="l"/>
                <a:tab pos="8869363" algn="l"/>
                <a:tab pos="9326563" algn="l"/>
                <a:tab pos="9783763" algn="l"/>
                <a:tab pos="10240963" algn="l"/>
              </a:tabLst>
            </a:pPr>
            <a:endParaRPr lang="en-US" sz="2400" dirty="0">
              <a:solidFill>
                <a:srgbClr val="30303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488"/>
              </a:spcBef>
              <a:tabLst>
                <a:tab pos="449263" algn="l"/>
                <a:tab pos="1173163" algn="l"/>
                <a:tab pos="1897063" algn="l"/>
                <a:tab pos="2620963" algn="l"/>
                <a:tab pos="3344863" algn="l"/>
                <a:tab pos="4068763" algn="l"/>
                <a:tab pos="4792663" algn="l"/>
                <a:tab pos="5516563" algn="l"/>
                <a:tab pos="6240463" algn="l"/>
                <a:tab pos="6964363" algn="l"/>
                <a:tab pos="7688263" algn="l"/>
                <a:tab pos="7954963" algn="l"/>
                <a:tab pos="8412163" algn="l"/>
                <a:tab pos="8869363" algn="l"/>
                <a:tab pos="9326563" algn="l"/>
                <a:tab pos="9783763" algn="l"/>
                <a:tab pos="10240963" algn="l"/>
              </a:tabLst>
            </a:pPr>
            <a:endParaRPr lang="en-US" sz="2400" dirty="0">
              <a:solidFill>
                <a:srgbClr val="303030"/>
              </a:solidFill>
              <a:latin typeface="Times New Roman" pitchFamily="18" charset="0"/>
            </a:endParaRPr>
          </a:p>
        </p:txBody>
      </p:sp>
      <p:pic>
        <p:nvPicPr>
          <p:cNvPr id="4" name="Picture 3" descr="ski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381000"/>
            <a:ext cx="1258349" cy="13716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219200" y="228600"/>
            <a:ext cx="67818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680" rIns="0" bIns="0" anchor="ctr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Intervention </a:t>
            </a:r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Priority Worksheet</a:t>
            </a:r>
            <a:endParaRPr lang="en-US" sz="3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685800" y="1676400"/>
            <a:ext cx="3048000" cy="56550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285750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Read summaries 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Solicit how </a:t>
            </a:r>
            <a:r>
              <a:rPr lang="en-US" sz="2400" dirty="0" smtClean="0">
                <a:solidFill>
                  <a:srgbClr val="000000"/>
                </a:solidFill>
              </a:rPr>
              <a:t>helpful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Obtain rankings from client &amp; sig. other</a:t>
            </a:r>
          </a:p>
          <a:p>
            <a:pPr marL="285750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Sum priorities</a:t>
            </a:r>
          </a:p>
          <a:p>
            <a:pPr marL="285750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Implement interventions in order corresponding to rankings (lowest to highest)</a:t>
            </a:r>
          </a:p>
          <a:p>
            <a:pPr marL="285750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charset="0"/>
              <a:buNone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285750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charset="0"/>
              <a:buNone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3796" name="Picture 4" descr="Picture1.png"/>
          <p:cNvPicPr>
            <a:picLocks noChangeAspect="1"/>
          </p:cNvPicPr>
          <p:nvPr/>
        </p:nvPicPr>
        <p:blipFill>
          <a:blip r:embed="rId3" cstate="print"/>
          <a:srcRect l="3072" t="6934" r="4376" b="15308"/>
          <a:stretch>
            <a:fillRect/>
          </a:stretch>
        </p:blipFill>
        <p:spPr bwMode="auto">
          <a:xfrm>
            <a:off x="3733800" y="1676400"/>
            <a:ext cx="5410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86200" y="1371600"/>
            <a:ext cx="4724400" cy="3206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See Pages </a:t>
            </a:r>
            <a:r>
              <a:rPr lang="en-US" sz="1600" dirty="0" smtClean="0">
                <a:solidFill>
                  <a:srgbClr val="000000"/>
                </a:solidFill>
              </a:rPr>
              <a:t>105-106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5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76200" y="457200"/>
            <a:ext cx="8839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>
                <a:solidFill>
                  <a:srgbClr val="262626"/>
                </a:solidFill>
                <a:latin typeface="Arial" charset="0"/>
              </a:rPr>
              <a:t>Relationship Enhancement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381000" y="1981200"/>
            <a:ext cx="8534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69875" indent="-269875" defTabSz="457200" fontAlgn="base" hangingPunct="0">
              <a:spcBef>
                <a:spcPts val="488"/>
              </a:spcBef>
              <a:spcAft>
                <a:spcPts val="120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800" dirty="0">
                <a:solidFill>
                  <a:srgbClr val="303030"/>
                </a:solidFill>
              </a:rPr>
              <a:t>Healthy relationships are marked by an equitable exchange of reinforcement.</a:t>
            </a:r>
          </a:p>
          <a:p>
            <a:pPr marL="269875" indent="-269875" defTabSz="457200" fontAlgn="base" hangingPunct="0">
              <a:spcBef>
                <a:spcPts val="488"/>
              </a:spcBef>
              <a:spcAft>
                <a:spcPts val="120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800" dirty="0" smtClean="0">
                <a:solidFill>
                  <a:srgbClr val="303030"/>
                </a:solidFill>
              </a:rPr>
              <a:t>Family </a:t>
            </a:r>
            <a:r>
              <a:rPr lang="en-US" sz="2800" dirty="0">
                <a:solidFill>
                  <a:srgbClr val="303030"/>
                </a:solidFill>
              </a:rPr>
              <a:t>members express appreciation for one </a:t>
            </a:r>
            <a:r>
              <a:rPr lang="en-US" sz="2800" dirty="0" smtClean="0">
                <a:solidFill>
                  <a:srgbClr val="303030"/>
                </a:solidFill>
              </a:rPr>
              <a:t>another in this intervention.</a:t>
            </a:r>
            <a:endParaRPr lang="en-US" sz="2800" dirty="0">
              <a:solidFill>
                <a:srgbClr val="303030"/>
              </a:solidFill>
            </a:endParaRPr>
          </a:p>
          <a:p>
            <a:pPr marL="269875" lvl="1" indent="-269875" defTabSz="457200" fontAlgn="base" hangingPunct="0">
              <a:spcBef>
                <a:spcPts val="438"/>
              </a:spcBef>
              <a:spcAft>
                <a:spcPts val="120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800" dirty="0">
                <a:solidFill>
                  <a:srgbClr val="303030"/>
                </a:solidFill>
              </a:rPr>
              <a:t>Implemented early in </a:t>
            </a:r>
            <a:r>
              <a:rPr lang="en-US" sz="2800" dirty="0" smtClean="0">
                <a:solidFill>
                  <a:srgbClr val="303030"/>
                </a:solidFill>
              </a:rPr>
              <a:t>FBT </a:t>
            </a:r>
            <a:r>
              <a:rPr lang="en-US" sz="2800" dirty="0">
                <a:solidFill>
                  <a:srgbClr val="303030"/>
                </a:solidFill>
              </a:rPr>
              <a:t>&amp; when tension is present in family.  </a:t>
            </a:r>
          </a:p>
          <a:p>
            <a:pPr marL="269875" indent="-269875" defTabSz="457200" fontAlgn="base" hangingPunct="0">
              <a:spcBef>
                <a:spcPts val="488"/>
              </a:spcBef>
              <a:spcAft>
                <a:spcPct val="0"/>
              </a:spcAft>
              <a:buSzPct val="10000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sz="2800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83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381000"/>
            <a:ext cx="8991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>
                <a:solidFill>
                  <a:srgbClr val="262626"/>
                </a:solidFill>
                <a:latin typeface="Arial" charset="0"/>
              </a:rPr>
              <a:t>Relationship Enhancement</a:t>
            </a: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358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269875" indent="-269875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</a:rPr>
              <a:t>Provide rationale</a:t>
            </a:r>
          </a:p>
          <a:p>
            <a:pPr marL="269875" indent="-269875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</a:rPr>
              <a:t>Instruct members to record things that are appreciated about one another.</a:t>
            </a:r>
          </a:p>
          <a:p>
            <a:pPr marL="269875" indent="-269875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</a:rPr>
              <a:t>Exchange appreciations.</a:t>
            </a:r>
          </a:p>
          <a:p>
            <a:pPr marL="269875" indent="-269875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</a:rPr>
              <a:t>Encourage </a:t>
            </a:r>
            <a:r>
              <a:rPr lang="en-US" sz="2400" dirty="0" smtClean="0">
                <a:solidFill>
                  <a:srgbClr val="303030"/>
                </a:solidFill>
              </a:rPr>
              <a:t>recipients </a:t>
            </a:r>
            <a:r>
              <a:rPr lang="en-US" sz="2400" dirty="0">
                <a:solidFill>
                  <a:srgbClr val="303030"/>
                </a:solidFill>
              </a:rPr>
              <a:t>to indicate </a:t>
            </a:r>
            <a:r>
              <a:rPr lang="en-US" sz="2400" dirty="0" smtClean="0">
                <a:solidFill>
                  <a:srgbClr val="303030"/>
                </a:solidFill>
              </a:rPr>
              <a:t>appreciated things will </a:t>
            </a:r>
            <a:r>
              <a:rPr lang="en-US" sz="2400" dirty="0">
                <a:solidFill>
                  <a:srgbClr val="303030"/>
                </a:solidFill>
              </a:rPr>
              <a:t>continue.</a:t>
            </a:r>
          </a:p>
          <a:p>
            <a:pPr marL="592138" lvl="1" indent="-269875" defTabSz="457200" fontAlgn="base" hangingPunct="0">
              <a:spcBef>
                <a:spcPts val="438"/>
              </a:spcBef>
              <a:spcAft>
                <a:spcPct val="0"/>
              </a:spcAft>
              <a:buSzPct val="10000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sz="2800" dirty="0">
              <a:solidFill>
                <a:srgbClr val="303030"/>
              </a:solidFill>
            </a:endParaRPr>
          </a:p>
        </p:txBody>
      </p:sp>
      <p:pic>
        <p:nvPicPr>
          <p:cNvPr id="36868" name="Picture 6" descr="Picture2.png"/>
          <p:cNvPicPr>
            <a:picLocks noChangeAspect="1"/>
          </p:cNvPicPr>
          <p:nvPr/>
        </p:nvPicPr>
        <p:blipFill>
          <a:blip r:embed="rId3" cstate="print"/>
          <a:srcRect l="4424" t="2161" r="2795" b="26080"/>
          <a:stretch>
            <a:fillRect/>
          </a:stretch>
        </p:blipFill>
        <p:spPr bwMode="auto">
          <a:xfrm>
            <a:off x="3962400" y="1447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62400" y="1219200"/>
            <a:ext cx="4724400" cy="3206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See </a:t>
            </a:r>
            <a:r>
              <a:rPr lang="en-US" sz="1600" dirty="0" smtClean="0">
                <a:solidFill>
                  <a:srgbClr val="000000"/>
                </a:solidFill>
              </a:rPr>
              <a:t>Page 114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48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772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>
                <a:solidFill>
                  <a:srgbClr val="262626"/>
                </a:solidFill>
                <a:latin typeface="Arial" charset="0"/>
              </a:rPr>
              <a:t>Relationship Enhancement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755650" y="1497013"/>
            <a:ext cx="313055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69875" indent="-269875" defTabSz="457200" fontAlgn="base" hangingPunct="0">
              <a:spcBef>
                <a:spcPts val="488"/>
              </a:spcBef>
              <a:spcAft>
                <a:spcPct val="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</a:rPr>
              <a:t>Provide form to assign homework. </a:t>
            </a:r>
          </a:p>
          <a:p>
            <a:pPr marL="269875" indent="-269875" defTabSz="457200" fontAlgn="base" hangingPunct="0">
              <a:spcBef>
                <a:spcPts val="488"/>
              </a:spcBef>
              <a:spcAft>
                <a:spcPct val="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</a:rPr>
              <a:t>Assist family in recording family members.</a:t>
            </a:r>
          </a:p>
          <a:p>
            <a:pPr marL="269875" indent="-269875" defTabSz="457200" fontAlgn="base" hangingPunct="0">
              <a:spcBef>
                <a:spcPts val="488"/>
              </a:spcBef>
              <a:spcAft>
                <a:spcPct val="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</a:rPr>
              <a:t>Assign 1 appreciation for each family member daily.</a:t>
            </a:r>
          </a:p>
          <a:p>
            <a:pPr marL="269875" indent="-269875" defTabSz="457200" fontAlgn="base" hangingPunct="0">
              <a:spcBef>
                <a:spcPts val="488"/>
              </a:spcBef>
              <a:spcAft>
                <a:spcPct val="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</a:rPr>
              <a:t>Get commitment from each member to do assignment.</a:t>
            </a:r>
          </a:p>
          <a:p>
            <a:pPr marL="269875" indent="-269875" defTabSz="457200" fontAlgn="base" hangingPunct="0">
              <a:spcBef>
                <a:spcPts val="488"/>
              </a:spcBef>
              <a:spcAft>
                <a:spcPct val="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000" dirty="0">
                <a:solidFill>
                  <a:srgbClr val="303030"/>
                </a:solidFill>
              </a:rPr>
              <a:t>Remind family each statement should be reciprocated!</a:t>
            </a:r>
          </a:p>
          <a:p>
            <a:pPr marL="269875" indent="-269875" defTabSz="457200" fontAlgn="base" hangingPunct="0">
              <a:spcBef>
                <a:spcPts val="488"/>
              </a:spcBef>
              <a:spcAft>
                <a:spcPct val="0"/>
              </a:spcAft>
              <a:buSzPct val="10000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sz="2000" dirty="0">
              <a:solidFill>
                <a:srgbClr val="303030"/>
              </a:solidFill>
            </a:endParaRPr>
          </a:p>
          <a:p>
            <a:pPr marL="269875" indent="-269875" defTabSz="457200" fontAlgn="base" hangingPunct="0">
              <a:spcBef>
                <a:spcPts val="488"/>
              </a:spcBef>
              <a:spcAft>
                <a:spcPct val="0"/>
              </a:spcAft>
              <a:buSzPct val="10000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sz="2000" dirty="0">
              <a:solidFill>
                <a:srgbClr val="303030"/>
              </a:solidFill>
            </a:endParaRPr>
          </a:p>
        </p:txBody>
      </p:sp>
      <p:pic>
        <p:nvPicPr>
          <p:cNvPr id="37892" name="Picture 5" descr="Picture3.png"/>
          <p:cNvPicPr>
            <a:picLocks noChangeAspect="1"/>
          </p:cNvPicPr>
          <p:nvPr/>
        </p:nvPicPr>
        <p:blipFill>
          <a:blip r:embed="rId3" cstate="print"/>
          <a:srcRect l="3975" t="2934" r="3975" b="35077"/>
          <a:stretch>
            <a:fillRect/>
          </a:stretch>
        </p:blipFill>
        <p:spPr bwMode="auto">
          <a:xfrm>
            <a:off x="3894138" y="1524000"/>
            <a:ext cx="52498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62400" y="1295400"/>
            <a:ext cx="4724400" cy="3206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See </a:t>
            </a:r>
            <a:r>
              <a:rPr lang="en-US" sz="1600" dirty="0" smtClean="0">
                <a:solidFill>
                  <a:srgbClr val="000000"/>
                </a:solidFill>
              </a:rPr>
              <a:t>Page 114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48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52400" y="45720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262626"/>
                </a:solidFill>
                <a:latin typeface="Arial" charset="0"/>
              </a:rPr>
              <a:t>Positive Request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685800" y="1676400"/>
            <a:ext cx="77724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69875" indent="-269875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</a:rPr>
              <a:t>Poorly stated requests result in less reinforcement, leading to upset/dissatisfaction. </a:t>
            </a:r>
          </a:p>
          <a:p>
            <a:pPr marL="269875" indent="-269875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</a:rPr>
              <a:t>Negative emotional states lead to undesired behaviors.</a:t>
            </a:r>
          </a:p>
          <a:p>
            <a:pPr marL="742950" lvl="1" indent="-285750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</a:rPr>
              <a:t>Arguments to intensify importance of what is desired.</a:t>
            </a:r>
          </a:p>
          <a:p>
            <a:pPr marL="742950" lvl="1" indent="-285750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</a:rPr>
              <a:t>Drug use to eliminate negative emotional states.</a:t>
            </a:r>
          </a:p>
          <a:p>
            <a:pPr marL="269875" indent="-269875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</a:rPr>
              <a:t>Positive Request </a:t>
            </a:r>
            <a:r>
              <a:rPr lang="en-US" sz="2400" dirty="0" smtClean="0">
                <a:solidFill>
                  <a:srgbClr val="303030"/>
                </a:solidFill>
              </a:rPr>
              <a:t>is designed </a:t>
            </a:r>
            <a:r>
              <a:rPr lang="en-US" sz="2400" dirty="0">
                <a:solidFill>
                  <a:srgbClr val="303030"/>
                </a:solidFill>
              </a:rPr>
              <a:t>to improve positive communication. </a:t>
            </a:r>
          </a:p>
          <a:p>
            <a:pPr marL="269875" indent="-269875" defTabSz="457200" fontAlgn="base" hangingPunct="0">
              <a:spcBef>
                <a:spcPts val="488"/>
              </a:spcBef>
              <a:spcAft>
                <a:spcPct val="0"/>
              </a:spcAft>
              <a:buSzPct val="10000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sz="2400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99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457200"/>
            <a:ext cx="91440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>
                <a:solidFill>
                  <a:srgbClr val="262626"/>
                </a:solidFill>
                <a:latin typeface="Arial" charset="0"/>
              </a:rPr>
              <a:t>Positive </a:t>
            </a:r>
            <a:r>
              <a:rPr lang="en-US" sz="4400" dirty="0" smtClean="0">
                <a:solidFill>
                  <a:srgbClr val="262626"/>
                </a:solidFill>
                <a:latin typeface="Arial" charset="0"/>
              </a:rPr>
              <a:t>Request Role-Play</a:t>
            </a:r>
            <a:endParaRPr lang="en-US" sz="4400" dirty="0">
              <a:solidFill>
                <a:srgbClr val="262626"/>
              </a:solidFill>
              <a:latin typeface="Arial" charset="0"/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228600" y="1447800"/>
            <a:ext cx="42672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69875" indent="-269875" defTabSz="457200" fontAlgn="base" hangingPunct="0">
              <a:spcBef>
                <a:spcPts val="488"/>
              </a:spcBef>
              <a:spcAft>
                <a:spcPct val="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sz="2400" dirty="0">
              <a:solidFill>
                <a:srgbClr val="303030"/>
              </a:solidFill>
            </a:endParaRPr>
          </a:p>
          <a:p>
            <a:pPr marL="269875" indent="-269875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</a:rPr>
              <a:t>Distribute PR Handout.</a:t>
            </a:r>
          </a:p>
          <a:p>
            <a:pPr marL="269875" indent="-269875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</a:rPr>
              <a:t>Indicate all listed steps will be attempted </a:t>
            </a:r>
            <a:r>
              <a:rPr lang="en-US" sz="2400" dirty="0" smtClean="0">
                <a:solidFill>
                  <a:srgbClr val="303030"/>
                </a:solidFill>
              </a:rPr>
              <a:t>in </a:t>
            </a:r>
            <a:r>
              <a:rPr lang="en-US" sz="2400" dirty="0">
                <a:solidFill>
                  <a:srgbClr val="303030"/>
                </a:solidFill>
              </a:rPr>
              <a:t>practice, but all are not necessary in real-life situations.</a:t>
            </a:r>
          </a:p>
          <a:p>
            <a:pPr marL="269875" indent="-269875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</a:rPr>
              <a:t>Solicit example of something desired by 1 member. </a:t>
            </a:r>
          </a:p>
          <a:p>
            <a:pPr marL="269875" indent="-269875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</a:rPr>
              <a:t>Role-play w/ family.</a:t>
            </a:r>
          </a:p>
          <a:p>
            <a:pPr marL="269875" indent="-269875" defTabSz="457200" fontAlgn="base" hangingPunct="0">
              <a:spcBef>
                <a:spcPts val="488"/>
              </a:spcBef>
              <a:spcAft>
                <a:spcPct val="0"/>
              </a:spcAft>
              <a:buSzPct val="10000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sz="2400" dirty="0">
              <a:solidFill>
                <a:srgbClr val="303030"/>
              </a:solidFill>
            </a:endParaRPr>
          </a:p>
          <a:p>
            <a:pPr marL="269875" indent="-269875" defTabSz="457200" fontAlgn="base" hangingPunct="0">
              <a:spcBef>
                <a:spcPts val="488"/>
              </a:spcBef>
              <a:spcAft>
                <a:spcPct val="0"/>
              </a:spcAft>
              <a:buSzPct val="10000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sz="2400" dirty="0">
              <a:solidFill>
                <a:srgbClr val="303030"/>
              </a:solidFill>
            </a:endParaRPr>
          </a:p>
          <a:p>
            <a:pPr marL="269875" indent="-269875" defTabSz="457200" fontAlgn="base" hangingPunct="0">
              <a:spcBef>
                <a:spcPts val="488"/>
              </a:spcBef>
              <a:spcAft>
                <a:spcPct val="0"/>
              </a:spcAft>
              <a:buSzPct val="10000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sz="2400" dirty="0">
              <a:solidFill>
                <a:srgbClr val="30303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1295400"/>
            <a:ext cx="4267200" cy="3206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See </a:t>
            </a:r>
            <a:r>
              <a:rPr lang="en-US" sz="1600" dirty="0" smtClean="0">
                <a:solidFill>
                  <a:srgbClr val="000000"/>
                </a:solidFill>
              </a:rPr>
              <a:t>Page 134 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 l="25000" t="28032" r="23438" b="14825"/>
          <a:stretch>
            <a:fillRect/>
          </a:stretch>
        </p:blipFill>
        <p:spPr bwMode="auto">
          <a:xfrm>
            <a:off x="4343400" y="1661390"/>
            <a:ext cx="4495800" cy="36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88667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66800"/>
            <a:ext cx="3962400" cy="5214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Text Box 1"/>
          <p:cNvSpPr txBox="1">
            <a:spLocks noChangeArrowheads="1"/>
          </p:cNvSpPr>
          <p:nvPr/>
        </p:nvSpPr>
        <p:spPr bwMode="auto">
          <a:xfrm>
            <a:off x="0" y="457200"/>
            <a:ext cx="91440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>
                <a:solidFill>
                  <a:srgbClr val="262626"/>
                </a:solidFill>
                <a:latin typeface="Arial" charset="0"/>
              </a:rPr>
              <a:t>Positive </a:t>
            </a:r>
            <a:r>
              <a:rPr lang="en-US" sz="4400" dirty="0" smtClean="0">
                <a:solidFill>
                  <a:srgbClr val="262626"/>
                </a:solidFill>
                <a:latin typeface="Arial" charset="0"/>
              </a:rPr>
              <a:t>Request Homework</a:t>
            </a:r>
            <a:endParaRPr lang="en-US" sz="4400" dirty="0">
              <a:solidFill>
                <a:srgbClr val="262626"/>
              </a:solidFill>
              <a:latin typeface="Arial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535488" y="3341688"/>
          <a:ext cx="71437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72000" imgH="173520" progId="opendocument.MathDocument.1">
                  <p:embed/>
                </p:oleObj>
              </mc:Choice>
              <mc:Fallback>
                <p:oleObj r:id="rId5" imgW="72000" imgH="173520" progId="opendocument.Math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3341688"/>
                        <a:ext cx="71437" cy="173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1752600"/>
            <a:ext cx="3886200" cy="12086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0188" indent="-230188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00000"/>
                </a:solidFill>
              </a:rPr>
              <a:t>Assign homework for review in future session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</a:p>
          <a:p>
            <a:pPr marL="230188" indent="-230188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See page 135 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04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990600" y="457200"/>
            <a:ext cx="6781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>
                <a:solidFill>
                  <a:srgbClr val="262626"/>
                </a:solidFill>
                <a:latin typeface="Arial" charset="0"/>
              </a:rPr>
              <a:t>Positive Request Assignment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914400" y="2133600"/>
            <a:ext cx="7543800" cy="388620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5000" rIns="90000" bIns="45000"/>
          <a:lstStyle>
            <a:lvl1pPr marL="269875" indent="-269875" eaLnBrk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marL="2157413" indent="-215900" eaLnBrk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614613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3071813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529013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986213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defTabSz="457200" eaLnBrk="1" fontAlgn="base" hangingPunct="0">
              <a:spcBef>
                <a:spcPts val="488"/>
              </a:spcBef>
              <a:spcAft>
                <a:spcPct val="0"/>
              </a:spcAft>
              <a:buClr>
                <a:srgbClr val="AD0101"/>
              </a:buClr>
              <a:buSzPct val="100000"/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303030"/>
                </a:solidFill>
                <a:latin typeface="Times New Roman" pitchFamily="16" charset="0"/>
              </a:rPr>
              <a:t>Video Link: </a:t>
            </a:r>
            <a:r>
              <a:rPr lang="en-US" sz="2000" dirty="0" smtClean="0">
                <a:solidFill>
                  <a:srgbClr val="CCCCFF"/>
                </a:solidFill>
                <a:latin typeface="Times New Roman" pitchFamily="16" charset="0"/>
                <a:hlinkClick r:id="rId3"/>
              </a:rPr>
              <a:t> Part 1 (11:42) Impromptu</a:t>
            </a:r>
          </a:p>
          <a:p>
            <a:pPr marL="0" indent="0" algn="ctr" defTabSz="457200" eaLnBrk="1" fontAlgn="base" hangingPunct="0">
              <a:spcBef>
                <a:spcPts val="488"/>
              </a:spcBef>
              <a:spcAft>
                <a:spcPct val="0"/>
              </a:spcAft>
              <a:buClr>
                <a:srgbClr val="AD0101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2000" dirty="0" smtClean="0">
                <a:solidFill>
                  <a:srgbClr val="CCCCFF"/>
                </a:solidFill>
                <a:latin typeface="Times New Roman" pitchFamily="16" charset="0"/>
                <a:hlinkClick r:id="rId4"/>
              </a:rPr>
              <a:t>Part 2 (7:36)  Rationale/ TP models PR </a:t>
            </a:r>
            <a:endParaRPr lang="en-US" sz="2000" dirty="0" smtClean="0">
              <a:solidFill>
                <a:srgbClr val="CCCCFF"/>
              </a:solidFill>
              <a:latin typeface="Times New Roman" pitchFamily="16" charset="0"/>
            </a:endParaRPr>
          </a:p>
          <a:p>
            <a:pPr lvl="4" algn="ctr" defTabSz="457200" eaLnBrk="1" fontAlgn="base">
              <a:spcBef>
                <a:spcPts val="3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 smtClean="0">
                <a:solidFill>
                  <a:srgbClr val="CCCCFF"/>
                </a:solidFill>
                <a:latin typeface="Times New Roman" pitchFamily="16" charset="0"/>
                <a:hlinkClick r:id="rId5"/>
              </a:rPr>
              <a:t>Part 3 (5:27) Role-Play PR w/client</a:t>
            </a:r>
          </a:p>
          <a:p>
            <a:pPr defTabSz="457200" eaLnBrk="1" fontAlgn="base">
              <a:spcBef>
                <a:spcPct val="0"/>
              </a:spcBef>
              <a:spcAft>
                <a:spcPts val="1425"/>
              </a:spcAft>
              <a:buSzPct val="100000"/>
              <a:defRPr/>
            </a:pPr>
            <a:endParaRPr lang="en-US" sz="2400" dirty="0" smtClean="0">
              <a:solidFill>
                <a:srgbClr val="30303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6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220788" y="457200"/>
            <a:ext cx="6781800" cy="123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Environmental/Stimulus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676400"/>
            <a:ext cx="7467600" cy="3441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4163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00000"/>
                </a:solidFill>
              </a:rPr>
              <a:t>Triggers in the environment lead to drug use and problem behaviors.</a:t>
            </a:r>
          </a:p>
          <a:p>
            <a:pPr marL="284163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endParaRPr lang="en-US" sz="2600" dirty="0">
              <a:solidFill>
                <a:srgbClr val="000000"/>
              </a:solidFill>
            </a:endParaRPr>
          </a:p>
          <a:p>
            <a:pPr marL="284163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00000"/>
                </a:solidFill>
              </a:rPr>
              <a:t>In this intervention, client and sig. others are taught to identify “at-risk” and “safe” triggers for client.</a:t>
            </a:r>
          </a:p>
          <a:p>
            <a:pPr marL="284163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endParaRPr lang="en-US" sz="2600" dirty="0">
              <a:solidFill>
                <a:srgbClr val="000000"/>
              </a:solidFill>
            </a:endParaRPr>
          </a:p>
          <a:p>
            <a:pPr marL="284163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00000"/>
                </a:solidFill>
              </a:rPr>
              <a:t>The team then works to restructure the environment to minimize time with “at-risk” items.  </a:t>
            </a:r>
          </a:p>
          <a:p>
            <a:pPr marL="284163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13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228600" y="1828800"/>
            <a:ext cx="3124200" cy="390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284163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 sz="2600" dirty="0">
                <a:solidFill>
                  <a:srgbClr val="000000"/>
                </a:solidFill>
              </a:rPr>
              <a:t>Obtain w/ client &amp; sig other individually to generate a comprehensive list of “safe” and “at-risk” items to drug use/problem behavior.</a:t>
            </a:r>
          </a:p>
          <a:p>
            <a:pPr marL="284163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endParaRPr lang="en-US" sz="1600" dirty="0">
              <a:solidFill>
                <a:srgbClr val="000000"/>
              </a:solidFill>
            </a:endParaRPr>
          </a:p>
          <a:p>
            <a:pPr marL="284163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4100" y="1752600"/>
            <a:ext cx="55499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1220788" y="457200"/>
            <a:ext cx="6781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680" rIns="0" bIns="0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Developing “Safe/At-Risk” lists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1600200"/>
            <a:ext cx="5410200" cy="3206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See </a:t>
            </a:r>
            <a:r>
              <a:rPr lang="en-US" sz="1600" dirty="0" smtClean="0">
                <a:solidFill>
                  <a:srgbClr val="000000"/>
                </a:solidFill>
              </a:rPr>
              <a:t>Page 165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96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143000" y="533400"/>
            <a:ext cx="67818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400" dirty="0">
                <a:solidFill>
                  <a:srgbClr val="262626"/>
                </a:solidFill>
              </a:rPr>
              <a:t>Evidence for CRA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730250" y="1828800"/>
            <a:ext cx="75438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Examples of Controlled CRA Alcohol Studies</a:t>
            </a:r>
          </a:p>
          <a:p>
            <a:pPr>
              <a:lnSpc>
                <a:spcPct val="9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100" dirty="0">
                <a:solidFill>
                  <a:srgbClr val="303030"/>
                </a:solidFill>
                <a:latin typeface="Times New Roman" pitchFamily="18" charset="0"/>
              </a:rPr>
              <a:t>Azrin, 1976; Azrin, Sisson, Meyers,  &amp; Godley, 1982; Miller &amp; Meyers, 2001; Smith, Meyers, &amp; Delaney, 1998; Miller, Meyers, &amp; Tonigan, 1999; Smith, Meyers, &amp; Delaney, 1998</a:t>
            </a: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30303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Examples of Controlled CRA Drug Studies</a:t>
            </a:r>
          </a:p>
          <a:p>
            <a:pPr>
              <a:lnSpc>
                <a:spcPct val="9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100" dirty="0">
                <a:solidFill>
                  <a:srgbClr val="303030"/>
                </a:solidFill>
                <a:latin typeface="Times New Roman" pitchFamily="18" charset="0"/>
              </a:rPr>
              <a:t>Abbott, Wellner et al., 1998; Bickel, Amass et al., 1997; Dennis, Godley et al. 2001; Higgins, Budney, &amp; Bickel, 1994; Higgens, Budney et al., 1995; Higgins, Budney et al., 1997; Higgins, Wong et al., 2000; Higgins, Sigmon et al., 2003 </a:t>
            </a:r>
          </a:p>
          <a:p>
            <a:pPr>
              <a:lnSpc>
                <a:spcPct val="9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100" dirty="0">
              <a:solidFill>
                <a:srgbClr val="30303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219200" y="457200"/>
            <a:ext cx="6781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680" rIns="0" bIns="0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Environmental/Stimulus Control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29718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30188" indent="-230188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dirty="0">
                <a:solidFill>
                  <a:srgbClr val="000000"/>
                </a:solidFill>
              </a:rPr>
              <a:t>Use the “Things to Do and Places I Like to Visit Worksheet” to generate additional “Safe” items.</a:t>
            </a:r>
          </a:p>
        </p:txBody>
      </p:sp>
      <p:pic>
        <p:nvPicPr>
          <p:cNvPr id="44036" name="Picture 5" descr="Picture4.png"/>
          <p:cNvPicPr>
            <a:picLocks noChangeAspect="1"/>
          </p:cNvPicPr>
          <p:nvPr/>
        </p:nvPicPr>
        <p:blipFill>
          <a:blip r:embed="rId3" cstate="print"/>
          <a:srcRect l="4028" t="2979" r="4028" b="37384"/>
          <a:stretch>
            <a:fillRect/>
          </a:stretch>
        </p:blipFill>
        <p:spPr bwMode="auto">
          <a:xfrm>
            <a:off x="3238500" y="1676400"/>
            <a:ext cx="5905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6600" y="1371600"/>
            <a:ext cx="4724400" cy="3206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See </a:t>
            </a:r>
            <a:r>
              <a:rPr lang="en-US" sz="1600" dirty="0" smtClean="0">
                <a:solidFill>
                  <a:srgbClr val="000000"/>
                </a:solidFill>
              </a:rPr>
              <a:t>Page 166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82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1219200" y="457200"/>
            <a:ext cx="6781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680" rIns="0" bIns="0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Environmental/Stimulus Control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304800" y="1905000"/>
            <a:ext cx="2971800" cy="2744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68275" indent="-168275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dirty="0">
                <a:solidFill>
                  <a:srgbClr val="000000"/>
                </a:solidFill>
              </a:rPr>
              <a:t>Use “Things That May Lead to Drug Use and Other Problem Behaviors” Worksheet to generate additional “At-risk” items.</a:t>
            </a:r>
          </a:p>
        </p:txBody>
      </p:sp>
      <p:pic>
        <p:nvPicPr>
          <p:cNvPr id="45060" name="Picture 5" descr="Picture5.png"/>
          <p:cNvPicPr>
            <a:picLocks noChangeAspect="1"/>
          </p:cNvPicPr>
          <p:nvPr/>
        </p:nvPicPr>
        <p:blipFill>
          <a:blip r:embed="rId3" cstate="print"/>
          <a:srcRect l="4515" t="3490" r="4515" b="32983"/>
          <a:stretch>
            <a:fillRect/>
          </a:stretch>
        </p:blipFill>
        <p:spPr bwMode="auto">
          <a:xfrm>
            <a:off x="3660775" y="1676400"/>
            <a:ext cx="54832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57600" y="1371600"/>
            <a:ext cx="4724400" cy="3206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See </a:t>
            </a:r>
            <a:r>
              <a:rPr lang="en-US" sz="1600" dirty="0" smtClean="0">
                <a:solidFill>
                  <a:srgbClr val="000000"/>
                </a:solidFill>
              </a:rPr>
              <a:t>Page 167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01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143000" y="228600"/>
            <a:ext cx="67818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680" rIns="0" bIns="0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Environmental/Stimulus Control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1295400"/>
            <a:ext cx="421005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828800"/>
            <a:ext cx="3581400" cy="836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4163" indent="-168275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Solicit family activity from client.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1371600"/>
            <a:ext cx="4495800" cy="3206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See </a:t>
            </a:r>
            <a:r>
              <a:rPr lang="en-US" sz="1600" dirty="0" smtClean="0">
                <a:solidFill>
                  <a:srgbClr val="000000"/>
                </a:solidFill>
              </a:rPr>
              <a:t>Page 168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20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6"/>
          <p:cNvSpPr>
            <a:spLocks noGrp="1"/>
          </p:cNvSpPr>
          <p:nvPr>
            <p:ph idx="1"/>
          </p:nvPr>
        </p:nvSpPr>
        <p:spPr>
          <a:xfrm>
            <a:off x="762000" y="685800"/>
            <a:ext cx="7540625" cy="5486400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en-US" sz="4000" dirty="0" smtClean="0">
                <a:solidFill>
                  <a:srgbClr val="000000"/>
                </a:solidFill>
              </a:rPr>
              <a:t>Environmental/Stimulus Control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2600" dirty="0" smtClean="0"/>
              <a:t>Future sessions involve:</a:t>
            </a:r>
          </a:p>
          <a:p>
            <a:pPr lvl="1">
              <a:buClr>
                <a:srgbClr val="C00000"/>
              </a:buClr>
              <a:buFont typeface="Arial" charset="0"/>
              <a:buChar char="•"/>
            </a:pPr>
            <a:r>
              <a:rPr lang="en-US" sz="2200" dirty="0" smtClean="0"/>
              <a:t>Review assigned family activity, &amp; assign another activity.	</a:t>
            </a:r>
          </a:p>
          <a:p>
            <a:pPr lvl="1">
              <a:buClr>
                <a:srgbClr val="C00000"/>
              </a:buClr>
              <a:buFont typeface="Arial" charset="0"/>
              <a:buChar char="•"/>
            </a:pPr>
            <a:r>
              <a:rPr lang="en-US" sz="2200" dirty="0" smtClean="0"/>
              <a:t>Meet w/ client &amp; sig. other to review Safe Items.</a:t>
            </a:r>
          </a:p>
          <a:p>
            <a:pPr lvl="1">
              <a:buClr>
                <a:srgbClr val="C00000"/>
              </a:buClr>
              <a:buFont typeface="Arial" charset="0"/>
              <a:buChar char="•"/>
            </a:pPr>
            <a:r>
              <a:rPr lang="en-US" sz="2200" dirty="0" smtClean="0"/>
              <a:t>Meet w/ client &amp; sig. others individually to review At-Risk items</a:t>
            </a:r>
            <a:r>
              <a:rPr lang="en-US" sz="2600" dirty="0" smtClean="0"/>
              <a:t>.</a:t>
            </a:r>
          </a:p>
          <a:p>
            <a:pPr lvl="1">
              <a:buClr>
                <a:srgbClr val="C00000"/>
              </a:buClr>
              <a:buFont typeface="Arial" charset="0"/>
              <a:buChar char="•"/>
            </a:pPr>
            <a:r>
              <a:rPr lang="en-US" sz="2200" dirty="0" smtClean="0"/>
              <a:t>Solicit things client did (or can do) to stay clean &amp; out of trouble.</a:t>
            </a:r>
          </a:p>
          <a:p>
            <a:pPr lvl="1">
              <a:buClr>
                <a:srgbClr val="C00000"/>
              </a:buClr>
              <a:buFont typeface="Arial" charset="0"/>
              <a:buChar char="•"/>
            </a:pPr>
            <a:r>
              <a:rPr lang="en-US" sz="2200" dirty="0" smtClean="0"/>
              <a:t>Solicit things sig. other did (or can do) to assist client in staying clean &amp; out of trouble.</a:t>
            </a:r>
          </a:p>
        </p:txBody>
      </p:sp>
    </p:spTree>
    <p:extLst>
      <p:ext uri="{BB962C8B-B14F-4D97-AF65-F5344CB8AC3E}">
        <p14:creationId xmlns:p14="http://schemas.microsoft.com/office/powerpoint/2010/main" val="114775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1219200" y="457200"/>
            <a:ext cx="6781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680" rIns="0" bIns="0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Environmental/Stimulus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1600200"/>
            <a:ext cx="6096000" cy="2152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 Video Link : </a:t>
            </a:r>
            <a:r>
              <a:rPr lang="en-US" dirty="0">
                <a:solidFill>
                  <a:srgbClr val="3333CC">
                    <a:lumMod val="20000"/>
                    <a:lumOff val="80000"/>
                  </a:srgbClr>
                </a:solidFill>
                <a:hlinkClick r:id="rId3"/>
              </a:rPr>
              <a:t> Part 1 (2:18) Rev. likes/dislikes of Triggers w/client </a:t>
            </a:r>
            <a:r>
              <a:rPr lang="en-US" dirty="0">
                <a:solidFill>
                  <a:srgbClr val="3333CC">
                    <a:lumMod val="20000"/>
                    <a:lumOff val="80000"/>
                  </a:srgbClr>
                </a:solidFill>
              </a:rPr>
              <a:t> </a:t>
            </a:r>
          </a:p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solidFill>
                <a:srgbClr val="3333CC">
                  <a:lumMod val="20000"/>
                  <a:lumOff val="80000"/>
                </a:srgbClr>
              </a:solidFill>
              <a:hlinkClick r:id=""/>
            </a:endParaRPr>
          </a:p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rgbClr val="3333CC">
                    <a:lumMod val="20000"/>
                    <a:lumOff val="80000"/>
                  </a:srgbClr>
                </a:solidFill>
                <a:hlinkClick r:id=""/>
              </a:rPr>
              <a:t>Part 2 (0:25) Solicit Confidentiality w/client </a:t>
            </a:r>
            <a:endParaRPr lang="en-US" dirty="0">
              <a:solidFill>
                <a:srgbClr val="3333CC">
                  <a:lumMod val="20000"/>
                  <a:lumOff val="80000"/>
                </a:srgbClr>
              </a:solidFill>
            </a:endParaRPr>
          </a:p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solidFill>
                <a:srgbClr val="3333CC">
                  <a:lumMod val="20000"/>
                  <a:lumOff val="80000"/>
                </a:srgbClr>
              </a:solidFill>
              <a:hlinkClick r:id=""/>
            </a:endParaRPr>
          </a:p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rgbClr val="3333CC">
                    <a:lumMod val="20000"/>
                    <a:lumOff val="80000"/>
                  </a:srgbClr>
                </a:solidFill>
                <a:hlinkClick r:id=""/>
              </a:rPr>
              <a:t>Part 3 (18:37) Rev. time spent w/ items on “safe”/ “at-risk” lists (future session) </a:t>
            </a:r>
            <a:endParaRPr lang="en-US" dirty="0">
              <a:solidFill>
                <a:srgbClr val="3333CC">
                  <a:lumMod val="20000"/>
                  <a:lumOff val="80000"/>
                </a:srgbClr>
              </a:solidFill>
            </a:endParaRPr>
          </a:p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53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220788" y="457200"/>
            <a:ext cx="6781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680" rIns="0" bIns="0" anchor="ctr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Self Control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905000" y="1524000"/>
            <a:ext cx="60960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1752600" y="1447800"/>
            <a:ext cx="64770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676400"/>
            <a:ext cx="6477000" cy="2697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4163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00000"/>
                </a:solidFill>
              </a:rPr>
              <a:t>Drug use &amp; troublesome behavior are associated with w/ impulse control problems.</a:t>
            </a:r>
          </a:p>
          <a:p>
            <a:pPr marL="284163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endParaRPr lang="en-US" sz="2600" dirty="0">
              <a:solidFill>
                <a:srgbClr val="000000"/>
              </a:solidFill>
            </a:endParaRPr>
          </a:p>
          <a:p>
            <a:pPr marL="284163" indent="-284163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00000"/>
                </a:solidFill>
              </a:rPr>
              <a:t>Self Control </a:t>
            </a:r>
            <a:r>
              <a:rPr lang="en-US" sz="2600" dirty="0" smtClean="0">
                <a:solidFill>
                  <a:srgbClr val="000000"/>
                </a:solidFill>
              </a:rPr>
              <a:t>designed </a:t>
            </a:r>
            <a:r>
              <a:rPr lang="en-US" sz="2600" dirty="0">
                <a:solidFill>
                  <a:srgbClr val="000000"/>
                </a:solidFill>
              </a:rPr>
              <a:t>to teach client to identify antecedents to problem behavior, and subsequently engage in non-problem behavior.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239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532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457200" y="609600"/>
            <a:ext cx="6783388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680" rIns="0" bIns="0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Self Control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33400"/>
            <a:ext cx="54864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981200"/>
            <a:ext cx="2590800" cy="400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819400"/>
            <a:ext cx="26543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273" y="1636688"/>
            <a:ext cx="2819400" cy="3813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275" indent="-168275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00000"/>
                </a:solidFill>
              </a:rPr>
              <a:t>Solicit trigger </a:t>
            </a:r>
            <a:r>
              <a:rPr lang="en-US" sz="2600" dirty="0" smtClean="0">
                <a:solidFill>
                  <a:srgbClr val="000000"/>
                </a:solidFill>
              </a:rPr>
              <a:t>situation</a:t>
            </a:r>
            <a:endParaRPr lang="en-US" sz="2600" dirty="0">
              <a:solidFill>
                <a:srgbClr val="000000"/>
              </a:solidFill>
            </a:endParaRPr>
          </a:p>
          <a:p>
            <a:pPr marL="168275" indent="-168275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>
                <a:tab pos="168275" algn="l"/>
              </a:tabLst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Model steps 1–8</a:t>
            </a:r>
          </a:p>
          <a:p>
            <a:pPr marL="168275" indent="-168275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>
                <a:tab pos="168275" algn="l"/>
              </a:tabLst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Review pre/post likelihood ratings </a:t>
            </a:r>
          </a:p>
          <a:p>
            <a:pPr marL="168275" indent="-168275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>
                <a:tab pos="168275" algn="l"/>
              </a:tabLst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Indicate step that helped most</a:t>
            </a:r>
          </a:p>
          <a:p>
            <a:pPr marL="168275" indent="-168275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>
                <a:tab pos="168275" algn="l"/>
              </a:tabLst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Grade trial</a:t>
            </a:r>
          </a:p>
          <a:p>
            <a:pPr marL="168275" indent="-168275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>
                <a:tab pos="168275" algn="l"/>
              </a:tabLst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Have client practice SC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37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220788" y="457200"/>
            <a:ext cx="6781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680" rIns="0" bIns="0" anchor="ctr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Self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614488"/>
            <a:ext cx="6248400" cy="3068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00000"/>
                </a:solidFill>
              </a:rPr>
              <a:t> Video Link: </a:t>
            </a:r>
            <a:r>
              <a:rPr lang="en-US" sz="2600" dirty="0">
                <a:solidFill>
                  <a:srgbClr val="000000"/>
                </a:solidFill>
                <a:hlinkClick r:id="rId3"/>
              </a:rPr>
              <a:t>Part 1 (10:50) Brainstorm triggers with client/TP Models SC/Client rates TP</a:t>
            </a:r>
            <a:endParaRPr lang="en-US" sz="2600" dirty="0">
              <a:solidFill>
                <a:srgbClr val="000000"/>
              </a:solidFill>
            </a:endParaRPr>
          </a:p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600" dirty="0">
              <a:solidFill>
                <a:srgbClr val="000000"/>
              </a:solidFill>
              <a:hlinkClick r:id=""/>
            </a:endParaRPr>
          </a:p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600" dirty="0">
                <a:solidFill>
                  <a:srgbClr val="000000"/>
                </a:solidFill>
                <a:hlinkClick r:id=""/>
              </a:rPr>
              <a:t>Part 2 (8:04) Role-Play SC w/client</a:t>
            </a:r>
            <a:endParaRPr lang="en-US" sz="2600" dirty="0">
              <a:solidFill>
                <a:srgbClr val="000000"/>
              </a:solidFill>
            </a:endParaRPr>
          </a:p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600" dirty="0">
              <a:solidFill>
                <a:srgbClr val="000000"/>
              </a:solidFill>
              <a:hlinkClick r:id=""/>
            </a:endParaRPr>
          </a:p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600" dirty="0">
                <a:solidFill>
                  <a:srgbClr val="000000"/>
                </a:solidFill>
                <a:hlinkClick r:id=""/>
              </a:rPr>
              <a:t> Part 3 (9:46) client/TP rate client’s role-play of skills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02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220788" y="457200"/>
            <a:ext cx="6781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680" rIns="0" bIns="0" anchor="ctr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Job-Getting Skills 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752600"/>
            <a:ext cx="6400800" cy="30690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6075" indent="-346075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00000"/>
                </a:solidFill>
              </a:rPr>
              <a:t>Employment </a:t>
            </a:r>
            <a:r>
              <a:rPr lang="en-US" sz="2600" dirty="0" smtClean="0">
                <a:solidFill>
                  <a:srgbClr val="000000"/>
                </a:solidFill>
              </a:rPr>
              <a:t>usually </a:t>
            </a:r>
            <a:r>
              <a:rPr lang="en-US" sz="2600" dirty="0">
                <a:solidFill>
                  <a:srgbClr val="000000"/>
                </a:solidFill>
              </a:rPr>
              <a:t>incompatible with drug use/problem </a:t>
            </a:r>
            <a:r>
              <a:rPr lang="en-US" sz="2600" dirty="0" smtClean="0">
                <a:solidFill>
                  <a:srgbClr val="000000"/>
                </a:solidFill>
              </a:rPr>
              <a:t>behavior.</a:t>
            </a:r>
            <a:endParaRPr lang="en-US" sz="2600" dirty="0">
              <a:solidFill>
                <a:srgbClr val="000000"/>
              </a:solidFill>
            </a:endParaRPr>
          </a:p>
          <a:p>
            <a:pPr marL="346075" indent="-346075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endParaRPr lang="en-US" sz="2600" dirty="0" smtClean="0">
              <a:solidFill>
                <a:srgbClr val="000000"/>
              </a:solidFill>
            </a:endParaRPr>
          </a:p>
          <a:p>
            <a:pPr marL="346075" indent="-346075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Job-Getting </a:t>
            </a:r>
            <a:r>
              <a:rPr lang="en-US" sz="2600" dirty="0">
                <a:solidFill>
                  <a:srgbClr val="000000"/>
                </a:solidFill>
              </a:rPr>
              <a:t>Skills </a:t>
            </a:r>
            <a:r>
              <a:rPr lang="en-US" sz="2600" dirty="0" smtClean="0">
                <a:solidFill>
                  <a:srgbClr val="000000"/>
                </a:solidFill>
              </a:rPr>
              <a:t>Training assists in </a:t>
            </a:r>
            <a:r>
              <a:rPr lang="en-US" sz="2600" dirty="0">
                <a:solidFill>
                  <a:srgbClr val="000000"/>
                </a:solidFill>
              </a:rPr>
              <a:t>getting job interviews, and doing well in these interviews.</a:t>
            </a:r>
          </a:p>
          <a:p>
            <a:pPr marL="346075" indent="-346075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endParaRPr lang="en-US" sz="2600" dirty="0">
              <a:solidFill>
                <a:srgbClr val="000000"/>
              </a:solidFill>
            </a:endParaRPr>
          </a:p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34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1295400"/>
            <a:ext cx="3981450" cy="556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143000" y="381000"/>
            <a:ext cx="6781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680" rIns="0" bIns="0" anchor="ctr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Gaining Employment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4343400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0188" indent="-230188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Review how a job would assist client.</a:t>
            </a:r>
          </a:p>
          <a:p>
            <a:pPr marL="230188" indent="-230188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Determine 3 strengths of client relevant to gaining employment.</a:t>
            </a:r>
          </a:p>
          <a:p>
            <a:pPr marL="230188" indent="-230188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Determine potential employers.</a:t>
            </a:r>
          </a:p>
          <a:p>
            <a:pPr marL="230188" indent="-230188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Use </a:t>
            </a:r>
            <a:r>
              <a:rPr lang="en-US" sz="2000" dirty="0" smtClean="0">
                <a:solidFill>
                  <a:srgbClr val="000000"/>
                </a:solidFill>
              </a:rPr>
              <a:t>Interviewing </a:t>
            </a:r>
            <a:r>
              <a:rPr lang="en-US" sz="2000" dirty="0">
                <a:solidFill>
                  <a:srgbClr val="000000"/>
                </a:solidFill>
              </a:rPr>
              <a:t>Skills Worksheet to role-play job-interview solicitation (usually via phone call).</a:t>
            </a:r>
          </a:p>
          <a:p>
            <a:pPr marL="230188" indent="-230188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Role-play preparation of job interview using </a:t>
            </a:r>
            <a:r>
              <a:rPr lang="en-US" sz="2000" dirty="0" smtClean="0">
                <a:solidFill>
                  <a:srgbClr val="000000"/>
                </a:solidFill>
              </a:rPr>
              <a:t>Interviewing </a:t>
            </a:r>
            <a:r>
              <a:rPr lang="en-US" sz="2000" dirty="0">
                <a:solidFill>
                  <a:srgbClr val="000000"/>
                </a:solidFill>
              </a:rPr>
              <a:t>Skills Worksheet.</a:t>
            </a:r>
          </a:p>
          <a:p>
            <a:pPr marL="230188" indent="-230188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Assist client in making phone calls to potential employers.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1371600"/>
            <a:ext cx="4114800" cy="3206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See </a:t>
            </a:r>
            <a:r>
              <a:rPr lang="en-US" sz="1600" dirty="0" smtClean="0">
                <a:solidFill>
                  <a:srgbClr val="000000"/>
                </a:solidFill>
              </a:rPr>
              <a:t>Page 212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00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52400" y="685800"/>
            <a:ext cx="8610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400" dirty="0">
                <a:solidFill>
                  <a:srgbClr val="262626"/>
                </a:solidFill>
              </a:rPr>
              <a:t>Evidence for FBT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09600" y="1905000"/>
            <a:ext cx="78486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Controlled Drug and Alcohol Studies</a:t>
            </a:r>
          </a:p>
          <a:p>
            <a:pPr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Azrin, Acierno et al., 1996; Azrin, Donohue et al., 2001; Azrin, Donohue et al., 1994; Azrin, McMahon et al., 1994; Donohue, Azrin et al., 1998</a:t>
            </a:r>
          </a:p>
          <a:p>
            <a:pPr>
              <a:lnSpc>
                <a:spcPct val="100000"/>
              </a:lnSpc>
              <a:spcBef>
                <a:spcPts val="43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Uncontrolled Drug and Alcohol Studies</a:t>
            </a:r>
          </a:p>
          <a:p>
            <a:pPr>
              <a:lnSpc>
                <a:spcPct val="100000"/>
              </a:lnSpc>
              <a:spcBef>
                <a:spcPts val="48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Donohue, Romero et al., 2010; Donohue &amp; Azrin, 2002; LaPota, Donohue, Warren, &amp; Allen, 2011; Romero, Donohue, Allen, 2010; Romero, Donohue et al., 2010</a:t>
            </a:r>
          </a:p>
          <a:p>
            <a:pPr>
              <a:lnSpc>
                <a:spcPct val="100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220788" y="457200"/>
            <a:ext cx="6781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680" rIns="0" bIns="0" anchor="ctr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Gaining Employment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1676400"/>
            <a:ext cx="46482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Video Link: </a:t>
            </a:r>
            <a:r>
              <a:rPr lang="en-US" dirty="0">
                <a:solidFill>
                  <a:srgbClr val="000000"/>
                </a:solidFill>
                <a:hlinkClick r:id="rId3"/>
              </a:rPr>
              <a:t>Part 1 (2:33) TP Explains steps for soliciting interview.</a:t>
            </a:r>
            <a:r>
              <a:rPr lang="en-US" dirty="0">
                <a:solidFill>
                  <a:srgbClr val="3333CC">
                    <a:lumMod val="20000"/>
                    <a:lumOff val="80000"/>
                  </a:srgbClr>
                </a:solidFill>
              </a:rPr>
              <a:t> </a:t>
            </a:r>
          </a:p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Times New Roman" pitchFamily="16" charset="0"/>
              <a:buNone/>
              <a:defRPr/>
            </a:pPr>
            <a:endParaRPr lang="en-US" sz="1600" dirty="0">
              <a:solidFill>
                <a:srgbClr val="3333CC">
                  <a:lumMod val="20000"/>
                  <a:lumOff val="80000"/>
                </a:srgbClr>
              </a:solidFill>
            </a:endParaRPr>
          </a:p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rgbClr val="000000"/>
                </a:solidFill>
                <a:hlinkClick r:id="rId4"/>
              </a:rPr>
              <a:t>Part 2 (4:54) TP models Interviewing Skills.</a:t>
            </a:r>
            <a:r>
              <a:rPr lang="en-US" dirty="0">
                <a:solidFill>
                  <a:srgbClr val="3333CC">
                    <a:lumMod val="20000"/>
                    <a:lumOff val="80000"/>
                  </a:srgbClr>
                </a:solidFill>
              </a:rPr>
              <a:t> </a:t>
            </a:r>
          </a:p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rgbClr val="000000"/>
                </a:solidFill>
                <a:hlinkClick r:id="rId5"/>
              </a:rPr>
              <a:t>Part 3 (3:33)  client Practices Soliciting interview from potential employer.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32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1220788" y="457200"/>
            <a:ext cx="6781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680" rIns="0" bIns="0" anchor="ctr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Financial Management 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7086600" cy="4622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6075" indent="-346075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Drug use/problems </a:t>
            </a:r>
            <a:r>
              <a:rPr lang="en-US" sz="2400" dirty="0" smtClean="0">
                <a:solidFill>
                  <a:srgbClr val="000000"/>
                </a:solidFill>
              </a:rPr>
              <a:t>make </a:t>
            </a:r>
            <a:r>
              <a:rPr lang="en-US" sz="2400" dirty="0">
                <a:solidFill>
                  <a:srgbClr val="000000"/>
                </a:solidFill>
              </a:rPr>
              <a:t>it difficult to manage finances and poor financial management </a:t>
            </a:r>
            <a:r>
              <a:rPr lang="en-US" sz="2400" dirty="0" smtClean="0">
                <a:solidFill>
                  <a:srgbClr val="000000"/>
                </a:solidFill>
              </a:rPr>
              <a:t>associated </a:t>
            </a:r>
            <a:r>
              <a:rPr lang="en-US" sz="2400" dirty="0">
                <a:solidFill>
                  <a:srgbClr val="000000"/>
                </a:solidFill>
              </a:rPr>
              <a:t>with stress which may trigger drug use.</a:t>
            </a:r>
          </a:p>
          <a:p>
            <a:pPr marL="346075" indent="-346075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Individuals who carry a lot of cash are at a greater risk to spend excess money on drugs.</a:t>
            </a:r>
          </a:p>
          <a:p>
            <a:pPr marL="346075" indent="-346075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Financial Management Training used to assist client in reviewing sources of income and </a:t>
            </a:r>
            <a:r>
              <a:rPr lang="en-US" sz="2400" dirty="0" smtClean="0">
                <a:solidFill>
                  <a:srgbClr val="000000"/>
                </a:solidFill>
              </a:rPr>
              <a:t>expenses </a:t>
            </a:r>
            <a:r>
              <a:rPr lang="en-US" sz="2400" dirty="0">
                <a:solidFill>
                  <a:srgbClr val="000000"/>
                </a:solidFill>
              </a:rPr>
              <a:t>to create a budget, identify areas to save money, and identify ways to make more money</a:t>
            </a:r>
          </a:p>
          <a:p>
            <a:pPr marL="346075" indent="-346075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endParaRPr lang="en-US" sz="2600" dirty="0">
              <a:solidFill>
                <a:srgbClr val="000000"/>
              </a:solidFill>
            </a:endParaRPr>
          </a:p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8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295400" y="457200"/>
            <a:ext cx="6781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680" rIns="0" bIns="0" anchor="ctr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Financial </a:t>
            </a:r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Management Worksheet</a:t>
            </a:r>
            <a:endParaRPr lang="en-US" sz="3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3124200" cy="45550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0188" indent="-230188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Review rationale</a:t>
            </a:r>
          </a:p>
          <a:p>
            <a:pPr marL="230188" indent="-230188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Record </a:t>
            </a:r>
            <a:r>
              <a:rPr lang="en-US" sz="2000" dirty="0">
                <a:solidFill>
                  <a:srgbClr val="000000"/>
                </a:solidFill>
              </a:rPr>
              <a:t>monthly expenses in </a:t>
            </a:r>
            <a:r>
              <a:rPr lang="en-US" sz="2000" dirty="0" smtClean="0">
                <a:solidFill>
                  <a:srgbClr val="000000"/>
                </a:solidFill>
              </a:rPr>
              <a:t>“</a:t>
            </a:r>
            <a:r>
              <a:rPr lang="en-US" sz="2000" dirty="0" err="1" smtClean="0">
                <a:solidFill>
                  <a:srgbClr val="000000"/>
                </a:solidFill>
              </a:rPr>
              <a:t>Amount”section</a:t>
            </a:r>
            <a:r>
              <a:rPr lang="en-US" sz="2000" dirty="0" smtClean="0">
                <a:solidFill>
                  <a:srgbClr val="000000"/>
                </a:solidFill>
              </a:rPr>
              <a:t> of FMW</a:t>
            </a:r>
          </a:p>
          <a:p>
            <a:pPr marL="230188" indent="-230188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Record “Total Monthly Expenses” in this section</a:t>
            </a:r>
          </a:p>
          <a:p>
            <a:pPr marL="230188" indent="-230188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Determine “Ways to Decrease Expenses” in this section</a:t>
            </a:r>
          </a:p>
          <a:p>
            <a:pPr marL="230188" indent="-230188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Record “Total Projected Savings” in this section</a:t>
            </a:r>
          </a:p>
          <a:p>
            <a:pPr marL="230188" indent="-230188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6324" name="Picture 5" descr="Picture6.png"/>
          <p:cNvPicPr>
            <a:picLocks noChangeAspect="1"/>
          </p:cNvPicPr>
          <p:nvPr/>
        </p:nvPicPr>
        <p:blipFill>
          <a:blip r:embed="rId3" cstate="print"/>
          <a:srcRect l="3975" t="6847" r="3975" b="13589"/>
          <a:stretch>
            <a:fillRect/>
          </a:stretch>
        </p:blipFill>
        <p:spPr bwMode="auto">
          <a:xfrm>
            <a:off x="3698875" y="1447800"/>
            <a:ext cx="54451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33800" y="1371600"/>
            <a:ext cx="4724400" cy="3206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See Pages </a:t>
            </a:r>
            <a:r>
              <a:rPr lang="en-US" sz="1600" dirty="0" smtClean="0">
                <a:solidFill>
                  <a:srgbClr val="000000"/>
                </a:solidFill>
              </a:rPr>
              <a:t>224-225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32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295400" y="457200"/>
            <a:ext cx="6781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680" rIns="0" bIns="0" anchor="ctr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Financial Management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365760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0188" indent="-230188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Record monthly </a:t>
            </a:r>
            <a:r>
              <a:rPr lang="en-US" sz="2000" dirty="0">
                <a:solidFill>
                  <a:srgbClr val="000000"/>
                </a:solidFill>
              </a:rPr>
              <a:t>income in </a:t>
            </a:r>
            <a:r>
              <a:rPr lang="en-US" sz="2000" dirty="0" smtClean="0">
                <a:solidFill>
                  <a:srgbClr val="000000"/>
                </a:solidFill>
              </a:rPr>
              <a:t>“Amount” section of FMW</a:t>
            </a:r>
            <a:endParaRPr lang="en-US" sz="2000" dirty="0">
              <a:solidFill>
                <a:srgbClr val="000000"/>
              </a:solidFill>
            </a:endParaRPr>
          </a:p>
          <a:p>
            <a:pPr marL="230188" indent="-230188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Record “Ways to Increase Income” in this section </a:t>
            </a:r>
            <a:endParaRPr lang="en-US" sz="2000" dirty="0">
              <a:solidFill>
                <a:srgbClr val="000000"/>
              </a:solidFill>
            </a:endParaRPr>
          </a:p>
          <a:p>
            <a:pPr marL="230188" indent="-230188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Record “Projected Gains” in this section</a:t>
            </a:r>
            <a:endParaRPr lang="en-US" sz="2000" dirty="0">
              <a:solidFill>
                <a:srgbClr val="000000"/>
              </a:solidFill>
            </a:endParaRPr>
          </a:p>
          <a:p>
            <a:pPr marL="230188" indent="-230188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Record total income, expense, savings and gain totals</a:t>
            </a:r>
          </a:p>
          <a:p>
            <a:pPr marL="230188" indent="-230188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Record balances in their respective sections, including their projections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7348" name="Picture 5" descr="Picture7.png"/>
          <p:cNvPicPr>
            <a:picLocks noChangeAspect="1"/>
          </p:cNvPicPr>
          <p:nvPr/>
        </p:nvPicPr>
        <p:blipFill>
          <a:blip r:embed="rId3" cstate="print"/>
          <a:srcRect l="3700" t="7623" r="3700" b="19542"/>
          <a:stretch>
            <a:fillRect/>
          </a:stretch>
        </p:blipFill>
        <p:spPr bwMode="auto">
          <a:xfrm>
            <a:off x="4056063" y="1447800"/>
            <a:ext cx="508793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1371600"/>
            <a:ext cx="4724400" cy="3206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See </a:t>
            </a:r>
            <a:r>
              <a:rPr lang="en-US" sz="1600" dirty="0" smtClean="0">
                <a:solidFill>
                  <a:srgbClr val="000000"/>
                </a:solidFill>
              </a:rPr>
              <a:t>Pages 224-225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99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3/19/12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40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295400" y="685800"/>
            <a:ext cx="6781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680" rIns="0" bIns="0" anchor="ctr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Concluding Treatment &amp; Planning for Success</a:t>
            </a:r>
            <a:endParaRPr lang="en-US" sz="3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744" y="1905000"/>
            <a:ext cx="815340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	Solicit &amp; provide strengths of family relevant to maintaining:</a:t>
            </a:r>
          </a:p>
          <a:p>
            <a:pPr marL="1144588" lvl="2" indent="-230188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great family relationships</a:t>
            </a:r>
          </a:p>
          <a:p>
            <a:pPr marL="1144588" lvl="2" indent="-230188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personal achievements</a:t>
            </a:r>
          </a:p>
          <a:p>
            <a:pPr marL="1144588" lvl="2" indent="-230188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treatment goals</a:t>
            </a:r>
          </a:p>
          <a:p>
            <a:pPr lvl="1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Instruct family in exchanging what is appreciated about </a:t>
            </a:r>
            <a:r>
              <a:rPr lang="en-US" sz="2000" dirty="0" err="1" smtClean="0">
                <a:solidFill>
                  <a:srgbClr val="000000"/>
                </a:solidFill>
              </a:rPr>
              <a:t>eachother</a:t>
            </a:r>
            <a:r>
              <a:rPr lang="en-US" sz="2000" dirty="0" smtClean="0">
                <a:solidFill>
                  <a:srgbClr val="000000"/>
                </a:solidFill>
              </a:rPr>
              <a:t>, including provider.</a:t>
            </a:r>
            <a:endParaRPr lang="en-US" sz="2000" dirty="0">
              <a:solidFill>
                <a:srgbClr val="000000"/>
              </a:solidFill>
            </a:endParaRPr>
          </a:p>
          <a:p>
            <a:pPr lvl="1" defTabSz="457200" fontAlgn="base" hangingPunc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83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0" y="228600"/>
            <a:ext cx="8991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400" dirty="0">
                <a:solidFill>
                  <a:srgbClr val="262626"/>
                </a:solidFill>
                <a:latin typeface="Arial" charset="0"/>
              </a:rPr>
              <a:t>Contact Information</a:t>
            </a:r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588" y="63500"/>
            <a:ext cx="180975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 anchor="ctr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dirty="0">
                <a:solidFill>
                  <a:srgbClr val="000000"/>
                </a:solidFill>
              </a:rPr>
              <a:t/>
            </a:r>
            <a:br>
              <a:rPr lang="en-US" sz="1000" dirty="0">
                <a:solidFill>
                  <a:srgbClr val="000000"/>
                </a:solidFill>
              </a:rPr>
            </a:b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1588" y="63500"/>
            <a:ext cx="180975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 anchor="ctr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dirty="0">
                <a:solidFill>
                  <a:srgbClr val="000000"/>
                </a:solidFill>
              </a:rPr>
              <a:t/>
            </a:r>
            <a:br>
              <a:rPr lang="en-US" sz="1000" dirty="0">
                <a:solidFill>
                  <a:srgbClr val="000000"/>
                </a:solidFill>
              </a:rPr>
            </a:b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228600" y="1524000"/>
            <a:ext cx="8534400" cy="396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Brad Donohue, Ph.D.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Professor, University of Nevada Las Vegas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Department of Psychology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455030 Maryland Parkway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Box 5030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Las Vegas, NV 89154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Office: </a:t>
            </a:r>
            <a:r>
              <a:rPr lang="en-US" sz="2800" dirty="0" smtClean="0">
                <a:solidFill>
                  <a:srgbClr val="000000"/>
                </a:solidFill>
              </a:rPr>
              <a:t>702-895-2468</a:t>
            </a:r>
            <a:endParaRPr lang="en-US" sz="2800" dirty="0">
              <a:solidFill>
                <a:srgbClr val="000000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Cell: </a:t>
            </a:r>
            <a:r>
              <a:rPr lang="en-US" sz="2800" dirty="0" smtClean="0">
                <a:solidFill>
                  <a:srgbClr val="000000"/>
                </a:solidFill>
              </a:rPr>
              <a:t>702-557-5111</a:t>
            </a:r>
            <a:endParaRPr lang="en-US" sz="2800" dirty="0">
              <a:solidFill>
                <a:srgbClr val="000000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Email: </a:t>
            </a:r>
            <a:r>
              <a:rPr lang="en-US" sz="2800" dirty="0">
                <a:solidFill>
                  <a:srgbClr val="CCCCFF"/>
                </a:solidFill>
                <a:hlinkClick r:id="rId3"/>
              </a:rPr>
              <a:t>bradley.donohue@gmail.com</a:t>
            </a:r>
          </a:p>
        </p:txBody>
      </p:sp>
      <p:pic>
        <p:nvPicPr>
          <p:cNvPr id="5837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03488"/>
            <a:ext cx="2590800" cy="335121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9814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-533400" y="547688"/>
            <a:ext cx="9117013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dirty="0">
                <a:solidFill>
                  <a:srgbClr val="262626"/>
                </a:solidFill>
              </a:rPr>
              <a:t>Mechanisms of Change in FBT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77724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69875" indent="-269875">
              <a:lnSpc>
                <a:spcPct val="8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600" dirty="0" smtClean="0">
                <a:solidFill>
                  <a:srgbClr val="303030"/>
                </a:solidFill>
                <a:latin typeface="Times New Roman" pitchFamily="18" charset="0"/>
              </a:rPr>
              <a:t>Intervention </a:t>
            </a:r>
            <a:r>
              <a:rPr lang="en-US" sz="2600" dirty="0">
                <a:solidFill>
                  <a:srgbClr val="303030"/>
                </a:solidFill>
                <a:latin typeface="Times New Roman" pitchFamily="18" charset="0"/>
              </a:rPr>
              <a:t>attempts to prevent antecedent conditions that facilitate drug use &amp; other problem behaviors by:</a:t>
            </a:r>
          </a:p>
          <a:p>
            <a:pPr marL="269875" indent="-269875">
              <a:lnSpc>
                <a:spcPct val="80000"/>
              </a:lnSpc>
              <a:spcBef>
                <a:spcPts val="488"/>
              </a:spcBef>
              <a:buClr>
                <a:srgbClr val="C00000"/>
              </a:buClr>
              <a:buFontTx/>
              <a:buNone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sz="2600" dirty="0">
              <a:solidFill>
                <a:srgbClr val="303030"/>
              </a:solidFill>
              <a:latin typeface="Times New Roman" pitchFamily="18" charset="0"/>
            </a:endParaRPr>
          </a:p>
          <a:p>
            <a:pPr marL="269875" indent="-269875">
              <a:lnSpc>
                <a:spcPct val="80000"/>
              </a:lnSpc>
              <a:spcBef>
                <a:spcPts val="438"/>
              </a:spcBef>
              <a:buClr>
                <a:srgbClr val="C00000"/>
              </a:buClr>
              <a:buFont typeface="Times New Roman" pitchFamily="18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	Enhancing social relationships and skills needed to establish 		abstinence and pro-social behavior.</a:t>
            </a:r>
          </a:p>
          <a:p>
            <a:pPr marL="269875" indent="-269875">
              <a:lnSpc>
                <a:spcPct val="80000"/>
              </a:lnSpc>
              <a:spcAft>
                <a:spcPts val="1425"/>
              </a:spcAft>
              <a:buClr>
                <a:srgbClr val="C00000"/>
              </a:buClr>
              <a:buFontTx/>
              <a:buNone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69875" indent="-269875">
              <a:lnSpc>
                <a:spcPct val="80000"/>
              </a:lnSpc>
              <a:spcBef>
                <a:spcPts val="438"/>
              </a:spcBef>
              <a:buClr>
                <a:srgbClr val="C00000"/>
              </a:buClr>
              <a:buFont typeface="Times New Roman" pitchFamily="18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	Teaching strategies to prevent urges and impulsive behaviors 		that make drug use and other problem behaviors easier.</a:t>
            </a:r>
          </a:p>
          <a:p>
            <a:pPr marL="269875" indent="-269875">
              <a:lnSpc>
                <a:spcPct val="80000"/>
              </a:lnSpc>
              <a:spcAft>
                <a:spcPts val="1425"/>
              </a:spcAft>
              <a:buClr>
                <a:srgbClr val="C00000"/>
              </a:buClr>
              <a:buFontTx/>
              <a:buNone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69875" indent="-269875">
              <a:lnSpc>
                <a:spcPct val="80000"/>
              </a:lnSpc>
              <a:spcBef>
                <a:spcPts val="438"/>
              </a:spcBef>
              <a:buClr>
                <a:srgbClr val="C00000"/>
              </a:buClr>
              <a:buFont typeface="Times New Roman" pitchFamily="18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	Allowing or facilitating neg. consequences for drug use </a:t>
            </a:r>
          </a:p>
          <a:p>
            <a:pPr marL="914400" lvl="2" indent="0">
              <a:lnSpc>
                <a:spcPct val="80000"/>
              </a:lnSpc>
              <a:spcBef>
                <a:spcPts val="438"/>
              </a:spcBef>
              <a:buClr>
                <a:srgbClr val="C00000"/>
              </a:buClr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	and other problem behaviors.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188" y="547688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 smtClean="0">
                <a:solidFill>
                  <a:srgbClr val="262626"/>
                </a:solidFill>
              </a:rPr>
              <a:t/>
            </a:r>
            <a:br>
              <a:rPr lang="en-US" sz="3000" dirty="0" smtClean="0">
                <a:solidFill>
                  <a:srgbClr val="262626"/>
                </a:solidFill>
              </a:rPr>
            </a:br>
            <a:r>
              <a:rPr lang="en-US" sz="3000" dirty="0" smtClean="0">
                <a:solidFill>
                  <a:srgbClr val="262626"/>
                </a:solidFill>
              </a:rPr>
              <a:t/>
            </a:r>
            <a:br>
              <a:rPr lang="en-US" sz="3000" dirty="0" smtClean="0">
                <a:solidFill>
                  <a:srgbClr val="262626"/>
                </a:solidFill>
              </a:rPr>
            </a:br>
            <a:r>
              <a:rPr lang="en-US" sz="3000" dirty="0" smtClean="0">
                <a:solidFill>
                  <a:srgbClr val="262626"/>
                </a:solidFill>
              </a:rPr>
              <a:t>FBT Intervention Components in Adults</a:t>
            </a:r>
            <a:r>
              <a:rPr lang="en-US" sz="4200" dirty="0" smtClean="0">
                <a:solidFill>
                  <a:srgbClr val="262626"/>
                </a:solidFill>
              </a:rPr>
              <a:t/>
            </a:r>
            <a:br>
              <a:rPr lang="en-US" sz="4200" dirty="0" smtClean="0">
                <a:solidFill>
                  <a:srgbClr val="262626"/>
                </a:solidFill>
              </a:rPr>
            </a:br>
            <a:endParaRPr lang="en-US" sz="4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56032" lvl="1" indent="0">
              <a:spcBef>
                <a:spcPts val="488"/>
              </a:spcBef>
              <a:buClr>
                <a:srgbClr val="AD0101"/>
              </a:buClr>
              <a:buSzPct val="45000"/>
              <a:buFont typeface="Wingdings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2400" dirty="0" smtClean="0"/>
              <a:t>Structured Agendas</a:t>
            </a:r>
          </a:p>
          <a:p>
            <a:pPr marL="256032" lvl="1" indent="0">
              <a:spcBef>
                <a:spcPts val="488"/>
              </a:spcBef>
              <a:buClr>
                <a:srgbClr val="AD0101"/>
              </a:buClr>
              <a:buSzPct val="45000"/>
              <a:buFont typeface="Wingdings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2400" dirty="0" smtClean="0"/>
              <a:t>Program Orientation</a:t>
            </a:r>
          </a:p>
          <a:p>
            <a:pPr marL="393700" lvl="1" indent="-165100">
              <a:spcBef>
                <a:spcPts val="488"/>
              </a:spcBef>
              <a:buClr>
                <a:srgbClr val="AD0101"/>
              </a:buClr>
              <a:buSzPct val="45000"/>
              <a:buFont typeface="Wingdings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2400" dirty="0" smtClean="0"/>
              <a:t>Goals and Rewards</a:t>
            </a:r>
          </a:p>
          <a:p>
            <a:pPr marL="256032" lvl="1" indent="0">
              <a:spcBef>
                <a:spcPts val="488"/>
              </a:spcBef>
              <a:buClr>
                <a:srgbClr val="AD0101"/>
              </a:buClr>
              <a:buSzPct val="45000"/>
              <a:buFont typeface="Wingdings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2400" dirty="0" smtClean="0"/>
              <a:t>Intervention Planning</a:t>
            </a:r>
          </a:p>
          <a:p>
            <a:pPr marL="256032" lvl="1" indent="0">
              <a:spcBef>
                <a:spcPts val="488"/>
              </a:spcBef>
              <a:buClr>
                <a:srgbClr val="AD0101"/>
              </a:buClr>
              <a:buSzPct val="45000"/>
              <a:buFont typeface="Wingdings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Relationship Enhancement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31775" indent="-171450">
              <a:lnSpc>
                <a:spcPct val="100000"/>
              </a:lnSpc>
              <a:spcBef>
                <a:spcPts val="0"/>
              </a:spcBef>
              <a:buClr>
                <a:srgbClr val="AD0101"/>
              </a:buClr>
              <a:buSzPct val="45000"/>
              <a:buFont typeface="Wingdings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dirty="0" smtClean="0"/>
              <a:t>Communication Skills 	  Training</a:t>
            </a:r>
          </a:p>
          <a:p>
            <a:pPr marL="231775" indent="-171450">
              <a:lnSpc>
                <a:spcPct val="100000"/>
              </a:lnSpc>
              <a:spcBef>
                <a:spcPts val="0"/>
              </a:spcBef>
              <a:buClr>
                <a:srgbClr val="AD0101"/>
              </a:buClr>
              <a:buSzPct val="45000"/>
              <a:buFont typeface="Wingdings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dirty="0" smtClean="0"/>
              <a:t>Environmental Control</a:t>
            </a:r>
          </a:p>
          <a:p>
            <a:pPr marL="231775" indent="-171450">
              <a:lnSpc>
                <a:spcPct val="100000"/>
              </a:lnSpc>
              <a:spcBef>
                <a:spcPts val="0"/>
              </a:spcBef>
              <a:buClr>
                <a:srgbClr val="AD0101"/>
              </a:buClr>
              <a:buSzPct val="45000"/>
              <a:buFont typeface="Wingdings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dirty="0" smtClean="0"/>
              <a:t>Self Control</a:t>
            </a:r>
          </a:p>
          <a:p>
            <a:pPr marL="231775" indent="-171450">
              <a:lnSpc>
                <a:spcPct val="100000"/>
              </a:lnSpc>
              <a:spcBef>
                <a:spcPts val="0"/>
              </a:spcBef>
              <a:buClr>
                <a:srgbClr val="AD0101"/>
              </a:buClr>
              <a:buSzPct val="45000"/>
              <a:buFont typeface="Wingdings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dirty="0" smtClean="0"/>
              <a:t>Job Skills Training</a:t>
            </a:r>
          </a:p>
          <a:p>
            <a:pPr marL="231775" indent="-171450">
              <a:lnSpc>
                <a:spcPct val="100000"/>
              </a:lnSpc>
              <a:spcBef>
                <a:spcPts val="0"/>
              </a:spcBef>
              <a:buClr>
                <a:srgbClr val="AD0101"/>
              </a:buClr>
              <a:buSzPct val="45000"/>
              <a:buFont typeface="Wingdings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dirty="0" smtClean="0"/>
              <a:t>Financial 	Management</a:t>
            </a:r>
          </a:p>
          <a:p>
            <a:pPr marL="231775" indent="-171450">
              <a:lnSpc>
                <a:spcPct val="100000"/>
              </a:lnSpc>
              <a:spcBef>
                <a:spcPts val="0"/>
              </a:spcBef>
              <a:buClr>
                <a:srgbClr val="AD0101"/>
              </a:buClr>
              <a:buSzPct val="45000"/>
              <a:buFont typeface="Wingdings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dirty="0" smtClean="0"/>
              <a:t>Planning for Success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685800" y="490538"/>
            <a:ext cx="6781800" cy="881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dirty="0">
                <a:solidFill>
                  <a:srgbClr val="262626"/>
                </a:solidFill>
              </a:rPr>
              <a:t>Format of Intervention Components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685800" y="1295400"/>
            <a:ext cx="75438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1463" indent="-271463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AD0101"/>
              </a:buClr>
              <a:buFont typeface="Arial" charset="0"/>
              <a:buChar char="•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</a:pP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Each intervention component </a:t>
            </a:r>
            <a:r>
              <a:rPr lang="en-US" dirty="0" smtClean="0">
                <a:solidFill>
                  <a:srgbClr val="303030"/>
                </a:solidFill>
                <a:latin typeface="Times New Roman" pitchFamily="18" charset="0"/>
              </a:rPr>
              <a:t>includes</a:t>
            </a: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:</a:t>
            </a:r>
          </a:p>
          <a:p>
            <a:pPr marL="271463" indent="-271463">
              <a:lnSpc>
                <a:spcPct val="100000"/>
              </a:lnSpc>
              <a:spcBef>
                <a:spcPts val="438"/>
              </a:spcBef>
              <a:spcAft>
                <a:spcPts val="600"/>
              </a:spcAft>
              <a:buClr>
                <a:srgbClr val="C00000"/>
              </a:buClr>
              <a:buFont typeface="Times New Roman" pitchFamily="18" charset="0"/>
              <a:buChar char="•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Manual</a:t>
            </a:r>
          </a:p>
          <a:p>
            <a:pPr marL="741363" lvl="1" indent="-284163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Font typeface="Times New Roman" pitchFamily="18" charset="0"/>
              <a:buChar char="•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</a:pP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Detailed explanation of how to implement each intervention</a:t>
            </a:r>
          </a:p>
          <a:p>
            <a:pPr marL="271463" indent="-271463">
              <a:lnSpc>
                <a:spcPct val="100000"/>
              </a:lnSpc>
              <a:spcBef>
                <a:spcPts val="438"/>
              </a:spcBef>
              <a:spcAft>
                <a:spcPts val="600"/>
              </a:spcAft>
              <a:buClr>
                <a:srgbClr val="C00000"/>
              </a:buClr>
              <a:buFont typeface="Times New Roman" pitchFamily="18" charset="0"/>
              <a:buChar char="•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Initial Session Protocol</a:t>
            </a:r>
          </a:p>
          <a:p>
            <a:pPr marL="741363" lvl="1" indent="-284163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Font typeface="Times New Roman" pitchFamily="18" charset="0"/>
              <a:buChar char="•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</a:pP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Step by step checklist used 1st time an intervention is implemented</a:t>
            </a:r>
          </a:p>
          <a:p>
            <a:pPr marL="271463" indent="-271463">
              <a:lnSpc>
                <a:spcPct val="100000"/>
              </a:lnSpc>
              <a:spcBef>
                <a:spcPts val="438"/>
              </a:spcBef>
              <a:spcAft>
                <a:spcPts val="600"/>
              </a:spcAft>
              <a:buClr>
                <a:srgbClr val="C00000"/>
              </a:buClr>
              <a:buFont typeface="Times New Roman" pitchFamily="18" charset="0"/>
              <a:buChar char="•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Future Session Protocol</a:t>
            </a:r>
          </a:p>
          <a:p>
            <a:pPr marL="741363" lvl="1" indent="-284163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Font typeface="Times New Roman" pitchFamily="18" charset="0"/>
              <a:buChar char="•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</a:pP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Step by step checklist used for interventions in subsequent sessions</a:t>
            </a:r>
          </a:p>
          <a:p>
            <a:pPr marL="271463" indent="-271463">
              <a:lnSpc>
                <a:spcPct val="100000"/>
              </a:lnSpc>
              <a:spcBef>
                <a:spcPts val="438"/>
              </a:spcBef>
              <a:spcAft>
                <a:spcPts val="600"/>
              </a:spcAft>
              <a:buClr>
                <a:srgbClr val="C00000"/>
              </a:buClr>
              <a:buFont typeface="Times New Roman" pitchFamily="18" charset="0"/>
              <a:buChar char="•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Worksheets</a:t>
            </a:r>
          </a:p>
          <a:p>
            <a:pPr marL="741363" lvl="1" indent="-284163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Font typeface="Times New Roman" pitchFamily="18" charset="0"/>
              <a:buChar char="•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</a:pP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Assist clients in understanding interventions</a:t>
            </a:r>
          </a:p>
          <a:p>
            <a:pPr marL="271463" indent="-271463">
              <a:lnSpc>
                <a:spcPct val="100000"/>
              </a:lnSpc>
              <a:spcBef>
                <a:spcPts val="438"/>
              </a:spcBef>
              <a:spcAft>
                <a:spcPts val="600"/>
              </a:spcAft>
              <a:buClr>
                <a:srgbClr val="C00000"/>
              </a:buClr>
              <a:buFont typeface="Times New Roman" pitchFamily="18" charset="0"/>
              <a:buChar char="•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Practice Assignments</a:t>
            </a:r>
          </a:p>
          <a:p>
            <a:pPr marL="741363" lvl="1" indent="-284163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Font typeface="Times New Roman" pitchFamily="18" charset="0"/>
              <a:buChar char="•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</a:pPr>
            <a:r>
              <a:rPr lang="en-US" dirty="0">
                <a:solidFill>
                  <a:srgbClr val="303030"/>
                </a:solidFill>
                <a:latin typeface="Times New Roman" pitchFamily="18" charset="0"/>
              </a:rPr>
              <a:t>Homework assignments for client &amp; family to practice skills outside sessions</a:t>
            </a:r>
          </a:p>
          <a:p>
            <a:pPr marL="271463" indent="-271463">
              <a:lnSpc>
                <a:spcPct val="90000"/>
              </a:lnSpc>
              <a:spcBef>
                <a:spcPts val="488"/>
              </a:spcBef>
              <a:buClr>
                <a:srgbClr val="C00000"/>
              </a:buClr>
              <a:buFontTx/>
              <a:buNone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</a:pPr>
            <a:endParaRPr lang="en-US" dirty="0">
              <a:solidFill>
                <a:srgbClr val="30303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219200" y="457200"/>
            <a:ext cx="67818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dirty="0">
                <a:solidFill>
                  <a:srgbClr val="262626"/>
                </a:solidFill>
              </a:rPr>
              <a:t>Appropriate Targets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br>
              <a:rPr lang="en-US" sz="4000" dirty="0">
                <a:solidFill>
                  <a:srgbClr val="262626"/>
                </a:solidFill>
              </a:rPr>
            </a:br>
            <a:endParaRPr lang="en-US" sz="4000" dirty="0">
              <a:solidFill>
                <a:srgbClr val="262626"/>
              </a:solidFill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762000" y="1752600"/>
            <a:ext cx="75438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Drug and alcohol abuse: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Mood disorders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Family </a:t>
            </a:r>
            <a:r>
              <a:rPr lang="en-US" sz="2400" dirty="0" smtClean="0">
                <a:solidFill>
                  <a:srgbClr val="303030"/>
                </a:solidFill>
                <a:latin typeface="Times New Roman" pitchFamily="18" charset="0"/>
              </a:rPr>
              <a:t>dysfunction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 smtClean="0">
                <a:solidFill>
                  <a:srgbClr val="303030"/>
                </a:solidFill>
                <a:latin typeface="Times New Roman" pitchFamily="18" charset="0"/>
              </a:rPr>
              <a:t>Conduct</a:t>
            </a:r>
            <a:endParaRPr lang="en-US" sz="2400" dirty="0">
              <a:solidFill>
                <a:srgbClr val="303030"/>
              </a:solidFill>
              <a:latin typeface="Times New Roman" pitchFamily="18" charset="0"/>
            </a:endParaRP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 smtClean="0">
                <a:solidFill>
                  <a:srgbClr val="303030"/>
                </a:solidFill>
                <a:latin typeface="Times New Roman" pitchFamily="18" charset="0"/>
              </a:rPr>
              <a:t>Unemployment</a:t>
            </a:r>
            <a:endParaRPr lang="en-US" sz="2400" dirty="0">
              <a:solidFill>
                <a:srgbClr val="303030"/>
              </a:solidFill>
              <a:latin typeface="Times New Roman" pitchFamily="18" charset="0"/>
            </a:endParaRP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sz="2400" dirty="0">
                <a:solidFill>
                  <a:srgbClr val="303030"/>
                </a:solidFill>
                <a:latin typeface="Times New Roman" pitchFamily="18" charset="0"/>
              </a:rPr>
              <a:t>Child Neglect</a:t>
            </a:r>
          </a:p>
          <a:p>
            <a:pPr marL="269875" indent="-269875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sz="2400" dirty="0">
              <a:solidFill>
                <a:srgbClr val="303030"/>
              </a:solidFill>
              <a:latin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34327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3256</TotalTime>
  <Words>2525</Words>
  <Application>Microsoft Office PowerPoint</Application>
  <PresentationFormat>On-screen Show (4:3)</PresentationFormat>
  <Paragraphs>487</Paragraphs>
  <Slides>56</Slides>
  <Notes>51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Office Theme</vt:lpstr>
      <vt:lpstr>1_Office Theme</vt:lpstr>
      <vt:lpstr>Acrobat Document</vt:lpstr>
      <vt:lpstr>opendocument.MathDocument.1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FBT Intervention Components in Adults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Therapeutic Style and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Behavioral Therapy: An Evidence-Based Approach for Adolescent Substance  Abuse and Associated Problems  Brad Donohue, Ashley Ayarza, Michelle Pitts &amp; Kelsey Bradshaw</dc:title>
  <dc:creator>AC Team</dc:creator>
  <cp:lastModifiedBy>Christopher Plant</cp:lastModifiedBy>
  <cp:revision>179</cp:revision>
  <cp:lastPrinted>1601-01-01T00:00:00Z</cp:lastPrinted>
  <dcterms:created xsi:type="dcterms:W3CDTF">1601-01-01T00:00:00Z</dcterms:created>
  <dcterms:modified xsi:type="dcterms:W3CDTF">2015-06-10T18:18:37Z</dcterms:modified>
</cp:coreProperties>
</file>