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B6307-866A-414C-8640-ADBDE15F890F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1B4A9-A9B6-4216-8976-771B556E2B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1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C7D0BEF-BCDE-4416-9EAD-B16F323C0791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3DC2D651-D69C-4CF2-A550-D18BDC347975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1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73C39770-C98E-4427-BC34-30AFDA7FBBFF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BAAE0597-591A-4D5E-8E68-3931F047312F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10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DC399CC5-9427-45E3-92E3-8E94D5137318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ACA6EAB5-5894-4E51-8FC6-E0786FE39912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11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7E34FC3-8FA9-4BB6-B52C-FA88C4C6E39C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E877A88E-7584-4427-A1F4-7126972D79DC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12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D2067641-937A-4DB8-9651-0AA391211C85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BCBF3564-B8E2-46CC-B33A-A61FF96B26EB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13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C4FF500F-DF38-431C-8A13-7B4621FA98F3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351CC64C-9FF7-406E-9DB1-E6F804D0413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14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7524DFF-8325-4BC3-9367-72C0BF6ED3D5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8700035D-82A4-4BF8-A84D-B8B85962C7A5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15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74DE43E0-63AC-4263-9399-A5EAE20895AB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4732BCB-461B-477B-A5D2-B9E02331F2CD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16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4BEF8F63-D74C-488F-A53C-2FB7CD3F2BFC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92F99625-1EA9-471B-B911-F9ACC052B116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17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7D97D35B-A72E-4D51-8103-92EC04D2399E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BD969FF9-30A8-4ED7-8857-EE262661A890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18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06D92B1D-677B-45DD-B92D-1D25C97E4888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EABD4E1A-E0BC-49D2-B6F5-D19BDD4B3950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19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8FE674BF-DB59-4FC2-AA0A-944F528B932C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D2643719-A273-4913-84ED-E649AE327AD7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2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AD4311C-599F-416A-8B2B-10B8B4A84A00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20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B54E8EE0-1070-4FA7-9663-199616201FDB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20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073D6796-E71C-415A-AEB0-ACD1807221A6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F4B88F04-79EF-4E44-92A5-02329E872B73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21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91DDC0FD-0776-4EA6-9341-A1A6FEFF932F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BBD9B63A-76FE-469C-8E03-7175310D0ECD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22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FA53EF1-6657-4AFC-91A6-D17F79E7FB75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23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6A668809-45C1-4EE7-9F94-02179C46076F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23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4241C69A-9F48-4D5A-81D7-AE6542E13D0A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24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CACA23A-3B1A-44CB-9A16-656D1D26829F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24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465BE715-3CCA-4EDD-BFBC-074EBC28EF18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09BC7373-C593-4E11-B97C-FF7D7380AB85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25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7EDBE909-3660-4BB6-B6EA-E9138836D74D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26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FADC88A7-64F5-47DE-8EDB-811EFED03170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26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94DEE4D2-6A5C-49D3-A842-D43E2A56DFBE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27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23827CBB-6F64-4E98-ABA9-3F562CE1B8A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27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33F532D3-9592-4C8D-8DE8-A7BB3969433D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28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1DD126C4-9911-4856-B65B-020CAB392E8A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28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8327FF4-A4D4-4212-A137-D424EF02A93A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29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277318FA-8EC2-407D-90CE-6DC0D5460A1D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29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EFE5DDDD-5E4E-4048-8896-ECCE3022D8E7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F4368236-6F38-4DDA-9381-8B04752EE063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3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73DA9539-815B-4545-BBD4-1FBA8A309A80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6BC07524-93B1-4D21-8983-30EF62BBC0C6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30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401EE185-DB80-4F00-BB46-C20A9143EF56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31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43631E29-6A46-4DB9-99F1-2F78B503CDC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31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EB0426B6-4523-47D3-8A75-247C6514DE11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32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68E7334-66B3-4BB7-94D0-5B390A7F51CF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32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6628B5E9-3BA0-4947-A45D-E39B1B6621EC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33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0CA7AC89-1EC9-4A8E-B241-FB6562A1A5D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33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80D30CCC-EC5C-4663-8040-588ED33241AA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34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2734D567-B1AD-4BA7-B165-F87CFE2F8412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34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7B80EEF0-1632-44C2-87D7-536F1371D8B1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35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05070F7A-DF91-4B4C-93B2-7AB0AA5EC490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35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A6DF85D-5C19-4ED8-B39C-21AF5633CF1E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36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0ADEDF3-E60C-4AFD-8287-D29D7642B729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36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8D7C390B-3589-49C9-9A34-36590F378865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37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58AFAAFF-7C8C-4498-A737-9AC114A764CC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37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7D7C3E64-54F5-4E88-A56C-E65E5C129E5F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38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7FEF33DB-5D59-42E3-92AC-4BC328ABE0C0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38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D76E026A-6878-48AB-B030-62C94BDDF4A2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39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B216B48E-8901-4681-9E4F-96BDEBFA3E68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39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837CBB7-FF57-48B2-988E-84FB039D458F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AD9881F-5226-4700-AD7B-52BAE211A15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4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788A8CA-699E-4369-9E4C-168190C68623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40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70225F11-91E3-47FB-8268-A298E76A5AD7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40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431EBDB4-7EFF-4414-A678-D2AF633C1A8B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41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DAACA6D4-27DA-48AC-A48B-C1C75E16EB8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41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E4476AB-FA87-428B-9E0C-8A99DBDF880D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42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8BB44FA4-72A2-4715-918A-B4FC88B2A60C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42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DCEBB97-F531-4EA1-B127-461940668C28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43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1230AD1E-8B7E-4CD5-9C3C-949D3074B18C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43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FD88FE4F-615E-4D26-BE0B-3FCCF55C7BB2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44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4880EEC1-AA73-4ADD-8D83-352E44485A04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44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4AE7341-CC0A-47E1-ADF0-685AB8E3CA47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45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84B57D65-0B00-4CAE-BECD-3F3CB52FA02A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45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862F0E52-59A1-48FC-8DD7-62AEF5AB9541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46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BAFA5BF4-588E-474A-925C-E4BBE238DD52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46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FC25DFBD-F5D1-4537-A057-F20E1EB6C9D8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47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AE77642B-49FB-4979-BBE9-D40467D2B01C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47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D2D33BBA-D069-4DE7-AD00-944AAFA3C756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48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79F50202-B8F0-40F1-A59D-6BBB9F22AE1F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48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D0379238-833E-4089-A231-1330F92979C1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49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8A62CA3C-A0F1-4E0C-85E8-9F37017CEB30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49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67D192F0-6B28-4C91-9415-CA36236A3F56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EE5500C-553F-42D2-A0A9-29EE96ED47E6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5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9EA20519-A1DB-4053-A9F3-7F1E2AA69F23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50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5773" cy="4113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98183E96-A403-4EEA-83E0-8BB433FD2839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51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346E53DB-8563-4C84-8DE9-144D13E815B3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51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AC6897F-5255-4C8B-94B9-FF1F04143CF5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52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5666E1FA-A7DB-423D-834F-BCADF46942F5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52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6CE27681-0877-4D39-B726-1BC493210473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53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8C892A3A-7CE4-46F5-9485-5F0417A0F471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53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3FD4ADC3-5B6E-48E9-B39E-6B606E32C887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54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11AB8450-1D60-4CB9-9D9D-952D24C01A54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54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1B8D430A-46FA-4289-B99E-0B0B50A684ED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56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04688E40-80E9-4975-B808-5565C9CB34E6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56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C2458A3E-87F0-4437-8B35-20AAC6479D66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57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AF71990F-33CD-43DF-8692-0F584C991171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57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C5828F4-03DA-46D5-A8F1-73FA654C22D8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58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0320EEC5-809E-4925-825F-362B595BE77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58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5B33260-325D-4908-A487-D94E2AF1508D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59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0DDA2201-27B8-4BA1-B8FA-401464CECA23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59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A4A7BE6-5DAA-4AFC-ACCD-28680B78F37D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60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A9233F6C-E941-4C75-A3EA-C1B221E83C7C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60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13788335-590A-42B8-BECC-05315AB36A09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D879608A-7DBE-44ED-85D1-265085F78AB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6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916819A3-645C-4CB4-913B-B781759F9D4F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61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B0B3E3CC-D713-44BB-8838-A85B89484F8A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61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60176E97-07B7-4DB6-9209-F6F99310A716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62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8E0C70F5-2428-4D8C-BB7F-874B4B475790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62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9DFD32C4-438B-494D-840A-D1C7FA57662D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63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49CD2B2E-0836-4ACE-8109-AA5D03C1D66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63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67" cy="157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38308"/>
            <a:ext cx="1567" cy="276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</a:pPr>
            <a:endParaRPr lang="en-US" sz="1800">
              <a:latin typeface="Arial" charset="0"/>
              <a:ea typeface="SimSun" pitchFamily="2" charset="-122"/>
            </a:endParaRPr>
          </a:p>
        </p:txBody>
      </p:sp>
      <p:sp>
        <p:nvSpPr>
          <p:cNvPr id="131078" name="Text Box 4"/>
          <p:cNvSpPr txBox="1">
            <a:spLocks noChangeArrowheads="1"/>
          </p:cNvSpPr>
          <p:nvPr/>
        </p:nvSpPr>
        <p:spPr bwMode="auto">
          <a:xfrm>
            <a:off x="0" y="0"/>
            <a:ext cx="1567" cy="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762" tIns="40381" rIns="80762" bIns="40381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buClrTx/>
            </a:pPr>
            <a:fld id="{AAFB79C0-1D22-4672-B683-B9A33E47A987}" type="slidenum">
              <a:rPr lang="en-US" sz="1300">
                <a:solidFill>
                  <a:srgbClr val="000000"/>
                </a:solidFill>
              </a:rPr>
              <a:pPr eaLnBrk="1">
                <a:lnSpc>
                  <a:spcPct val="100000"/>
                </a:lnSpc>
                <a:buClrTx/>
              </a:pPr>
              <a:t>63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12B6C756-95F2-4B9D-8C50-398E08A585EF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5773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4EFEB969-8292-4A54-B2FA-9E1A04B43EE5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DE95C714-BD21-4DD7-B7D2-42B6D83EA939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8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485934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37921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389909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41897" indent="-225994" defTabSz="451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615" algn="l"/>
                <a:tab pos="819228" algn="l"/>
                <a:tab pos="1230412" algn="l"/>
                <a:tab pos="1640026" algn="l"/>
                <a:tab pos="2051210" algn="l"/>
                <a:tab pos="2460823" algn="l"/>
                <a:tab pos="2870438" algn="l"/>
                <a:tab pos="3281621" algn="l"/>
                <a:tab pos="3691235" algn="l"/>
                <a:tab pos="4102418" algn="l"/>
                <a:tab pos="4512033" algn="l"/>
                <a:tab pos="4923216" algn="l"/>
                <a:tab pos="5332830" algn="l"/>
                <a:tab pos="5742444" algn="l"/>
                <a:tab pos="6153628" algn="l"/>
                <a:tab pos="6563241" algn="l"/>
                <a:tab pos="6974425" algn="l"/>
                <a:tab pos="7384039" algn="l"/>
                <a:tab pos="7793653" algn="l"/>
                <a:tab pos="8204836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C11DC9EE-D1C3-4FC9-B5EB-203223648976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81710" y="8686644"/>
            <a:ext cx="2974725" cy="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4863" algn="l"/>
                <a:tab pos="2489200" algn="l"/>
                <a:tab pos="2903538" algn="l"/>
                <a:tab pos="3319463" algn="l"/>
                <a:tab pos="3733800" algn="l"/>
                <a:tab pos="4149725" algn="l"/>
                <a:tab pos="4564063" algn="l"/>
                <a:tab pos="4979988" algn="l"/>
                <a:tab pos="5394325" algn="l"/>
                <a:tab pos="5808663" algn="l"/>
                <a:tab pos="6224588" algn="l"/>
                <a:tab pos="6638925" algn="l"/>
                <a:tab pos="7054850" algn="l"/>
                <a:tab pos="7469188" algn="l"/>
                <a:tab pos="7883525" algn="l"/>
                <a:tab pos="82994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8E88EBC6-D907-4668-8950-DA108EAB6681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>
                <a:lnSpc>
                  <a:spcPct val="95000"/>
                </a:lnSpc>
                <a:buClrTx/>
              </a:pPr>
              <a:t>9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1355" y="694680"/>
            <a:ext cx="4555291" cy="342782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2536"/>
            <a:ext cx="548734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22E6B-82DA-49FB-9B2D-D45AFE5A0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0FF5A-3A4F-4643-8171-70E91DCC4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8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8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959F0-E7C1-420F-ACBB-293AA7739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BC55-AD63-44F7-8BA1-22F1BDB47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7D725-D252-4D45-ADB1-9B0FF903A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CE79-5CA5-48A0-BB22-22F3ADA6C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DBB29-0649-4889-AD31-DA520D7170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A6CF-BE0F-4245-93E8-D9BBC8907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8727B-8E28-4D38-9962-53A206F80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E2964-612F-467B-87DB-9E72DA442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3/19/12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80633-50AE-4E38-872C-F65F85C62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777875" y="0"/>
            <a:ext cx="7543800" cy="381000"/>
          </a:xfrm>
          <a:prstGeom prst="rect">
            <a:avLst/>
          </a:prstGeom>
          <a:solidFill>
            <a:srgbClr val="AD010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777875" y="6172200"/>
            <a:ext cx="7543800" cy="26988"/>
          </a:xfrm>
          <a:prstGeom prst="rect">
            <a:avLst/>
          </a:prstGeom>
          <a:solidFill>
            <a:srgbClr val="AD010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0"/>
            <a:ext cx="67786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248400" y="6208713"/>
            <a:ext cx="2130425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SimSun" charset="-122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3/19/12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762000" y="6208713"/>
            <a:ext cx="48736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5688013"/>
            <a:ext cx="758825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SimSun" charset="-122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3F21672-A04B-412E-9234-EA8CF94FD955}" type="slidenum">
              <a:rPr lang="en-US">
                <a:latin typeface="Arial" charset="0"/>
              </a:rPr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" charset="0"/>
          <a:ea typeface="SimSun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" charset="0"/>
          <a:ea typeface="SimSun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" charset="0"/>
          <a:ea typeface="SimSun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30303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0303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30303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0303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30303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6hT6J0vYjpY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Ka73I6Z47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vKa73I6Z47M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BMglhdt4VXU" TargetMode="External"/><Relationship Id="rId3" Type="http://schemas.openxmlformats.org/officeDocument/2006/relationships/notesSlide" Target="../notesSlides/notesSlide39.xml"/><Relationship Id="rId7" Type="http://schemas.openxmlformats.org/officeDocument/2006/relationships/hyperlink" Target="http://youtu.be/3IvBfNSXX6c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http://youtu.be/sb_5oz0NuCw" TargetMode="External"/><Relationship Id="rId5" Type="http://schemas.openxmlformats.org/officeDocument/2006/relationships/image" Target="../media/image24.emf"/><Relationship Id="rId10" Type="http://schemas.openxmlformats.org/officeDocument/2006/relationships/hyperlink" Target="http://youtu.be/fbOsszUuGyA" TargetMode="External"/><Relationship Id="rId4" Type="http://schemas.openxmlformats.org/officeDocument/2006/relationships/oleObject" Target="../embeddings/oleObject4.bin"/><Relationship Id="rId9" Type="http://schemas.openxmlformats.org/officeDocument/2006/relationships/hyperlink" Target="http://youtu.be/Tm3oUbPSD7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ekJljbWAQTc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youtu.be/_5fbQIHFrlY" TargetMode="External"/><Relationship Id="rId4" Type="http://schemas.openxmlformats.org/officeDocument/2006/relationships/hyperlink" Target="http://youtu.be/YHNo_pntpL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FDtG89BvPJc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e3ioFAHfnY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ZVCvi8jlek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cXsdR_fQcPM" TargetMode="External"/><Relationship Id="rId4" Type="http://schemas.openxmlformats.org/officeDocument/2006/relationships/hyperlink" Target="http://www.youtube.com/watch?v=as-Ts_5V1TQ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bradley.donohue@gmail.com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-2057400"/>
            <a:ext cx="91440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/>
            </a:r>
            <a:b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/>
            </a:r>
            <a:b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/>
            </a:r>
            <a:b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/>
            </a:r>
            <a:b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/>
            </a:r>
            <a:b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>Family Behavioral Therapy: An Evidence-Based Approach for Adolescent Substance </a:t>
            </a:r>
            <a:b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  <a:t>Abuse and Associated Problems</a:t>
            </a:r>
            <a:br>
              <a:rPr lang="en-US" sz="3600" dirty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en-US" sz="3600">
                <a:solidFill>
                  <a:srgbClr val="262626"/>
                </a:solidFill>
                <a:latin typeface="Times New Roman" pitchFamily="18" charset="0"/>
              </a:rPr>
              <a:t/>
            </a:r>
            <a:br>
              <a:rPr lang="en-US" sz="360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en-US" sz="3600" dirty="0">
                <a:solidFill>
                  <a:srgbClr val="262626"/>
                </a:solidFill>
              </a:rPr>
              <a:t/>
            </a:r>
            <a:br>
              <a:rPr lang="en-US" sz="3600" dirty="0">
                <a:solidFill>
                  <a:srgbClr val="262626"/>
                </a:solidFill>
              </a:rPr>
            </a:br>
            <a:endParaRPr lang="en-US" sz="36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89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066800" y="457200"/>
            <a:ext cx="7391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sz="4000" b="1">
                <a:solidFill>
                  <a:srgbClr val="262626"/>
                </a:solidFill>
              </a:rPr>
              <a:t>Appropriate Settings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b="1">
                <a:solidFill>
                  <a:srgbClr val="262626"/>
                </a:solidFill>
              </a:rPr>
              <a:t>for FBT</a:t>
            </a:r>
            <a:r>
              <a:rPr lang="en-US" sz="3300" b="1">
                <a:solidFill>
                  <a:srgbClr val="262626"/>
                </a:solidFill>
              </a:rPr>
              <a:t/>
            </a:r>
            <a:br>
              <a:rPr lang="en-US" sz="3300" b="1">
                <a:solidFill>
                  <a:srgbClr val="262626"/>
                </a:solidFill>
              </a:rPr>
            </a:br>
            <a:endParaRPr lang="en-US" sz="3300" b="1">
              <a:solidFill>
                <a:srgbClr val="262626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85800" y="1600200"/>
            <a:ext cx="754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marL="1654175" indent="-5095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111375" indent="-509588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568575" indent="-509588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025775" indent="-509588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482975" indent="-509588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488"/>
              </a:spcBef>
              <a:buClr>
                <a:srgbClr val="C00000"/>
              </a:buClr>
              <a:buFontTx/>
              <a:buNone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	</a:t>
            </a: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Factors to consider when implementing FBT in inpatient facilities</a:t>
            </a:r>
          </a:p>
          <a:p>
            <a:pPr lvl="4" eaLnBrk="1" hangingPunct="1">
              <a:lnSpc>
                <a:spcPct val="100000"/>
              </a:lnSpc>
              <a:spcBef>
                <a:spcPts val="325"/>
              </a:spcBef>
              <a:buClr>
                <a:srgbClr val="C00000"/>
              </a:buClr>
              <a:buFont typeface="Times New Roman" pitchFamily="18" charset="0"/>
              <a:buAutoNum type="arabicPeriod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Significant others must be able to visit the facility</a:t>
            </a:r>
          </a:p>
          <a:p>
            <a:pPr lvl="4" eaLnBrk="1" hangingPunct="1">
              <a:lnSpc>
                <a:spcPct val="100000"/>
              </a:lnSpc>
              <a:spcBef>
                <a:spcPts val="363"/>
              </a:spcBef>
              <a:buClr>
                <a:srgbClr val="AD0101"/>
              </a:buClr>
              <a:buFont typeface="Times New Roman" pitchFamily="18" charset="0"/>
              <a:buAutoNum type="arabicPeriod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Patients must have enough time in facility to learn FBT</a:t>
            </a:r>
          </a:p>
          <a:p>
            <a:pPr lvl="4" eaLnBrk="1" hangingPunct="1">
              <a:lnSpc>
                <a:spcPct val="100000"/>
              </a:lnSpc>
              <a:spcBef>
                <a:spcPts val="363"/>
              </a:spcBef>
              <a:buClr>
                <a:srgbClr val="AD0101"/>
              </a:buClr>
              <a:buFont typeface="Times New Roman" pitchFamily="18" charset="0"/>
              <a:buAutoNum type="arabicPeriod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Must have outpatient care after discharge.</a:t>
            </a:r>
          </a:p>
          <a:p>
            <a:pPr lvl="4" eaLnBrk="1" hangingPunct="1">
              <a:lnSpc>
                <a:spcPct val="100000"/>
              </a:lnSpc>
              <a:spcBef>
                <a:spcPts val="363"/>
              </a:spcBef>
              <a:buClr>
                <a:srgbClr val="AD0101"/>
              </a:buClr>
              <a:buFont typeface="Times New Roman" pitchFamily="18" charset="0"/>
              <a:buAutoNum type="arabicPeriod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Need opportunities to practice learned skill sets during brief excursions from facility. </a:t>
            </a:r>
          </a:p>
          <a:p>
            <a:pPr lvl="4" eaLnBrk="1" hangingPunct="1">
              <a:lnSpc>
                <a:spcPct val="100000"/>
              </a:lnSpc>
              <a:spcBef>
                <a:spcPts val="363"/>
              </a:spcBef>
              <a:buClr>
                <a:srgbClr val="AD0101"/>
              </a:buClr>
              <a:buFont typeface="Times New Roman" pitchFamily="18" charset="0"/>
              <a:buAutoNum type="arabicPeriod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Outcomes have yet to be formally examined within the context of inpatient therapeutic milieus.</a:t>
            </a:r>
          </a:p>
          <a:p>
            <a:pPr lvl="4" eaLnBrk="1" hangingPunct="1">
              <a:lnSpc>
                <a:spcPct val="100000"/>
              </a:lnSpc>
              <a:spcBef>
                <a:spcPts val="363"/>
              </a:spcBef>
              <a:buClr>
                <a:srgbClr val="AD0101"/>
              </a:buClr>
              <a:buFont typeface="Times New Roman" pitchFamily="18" charset="0"/>
              <a:buAutoNum type="arabicPeriod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FBT is not appropriate for peer group, multi-family, or exclusive individual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1882470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000" b="1">
                <a:solidFill>
                  <a:srgbClr val="262626"/>
                </a:solidFill>
              </a:rPr>
              <a:t>Appropriate Targets</a:t>
            </a:r>
            <a:r>
              <a:rPr lang="en-US" sz="4000">
                <a:solidFill>
                  <a:srgbClr val="262626"/>
                </a:solidFill>
              </a:rPr>
              <a:t> </a:t>
            </a:r>
            <a:br>
              <a:rPr lang="en-US" sz="4000">
                <a:solidFill>
                  <a:srgbClr val="262626"/>
                </a:solidFill>
              </a:rPr>
            </a:br>
            <a:endParaRPr lang="en-US" sz="4000">
              <a:solidFill>
                <a:srgbClr val="262626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62000" y="17526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Drug and alcohol abuse: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Mood disorders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Family dysfunction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Incarceration/conduct disorders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Unemployment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School truancy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Child Maltreatment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34327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962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295400" y="4572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000" b="1">
                <a:solidFill>
                  <a:srgbClr val="262626"/>
                </a:solidFill>
              </a:rPr>
              <a:t>Assessment</a:t>
            </a:r>
            <a:br>
              <a:rPr lang="en-US" sz="4000" b="1">
                <a:solidFill>
                  <a:srgbClr val="262626"/>
                </a:solidFill>
              </a:rPr>
            </a:br>
            <a:endParaRPr lang="en-US" sz="4000" b="1">
              <a:solidFill>
                <a:srgbClr val="262626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62000" y="12954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Administer assessment measures before, during &amp; after treatment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Person administering, interpreting, and recording assessment needs to be legally, competently, and ethically qualified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Measures must be consistent with presenting problems and agency requirements (Allen, Donohue, Sutton, Haderlie, and LaPota, 2009). 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Broad-screen urinalysis testing/breathalyzers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Self-reports of substance use (e.g., Timeline Follow-back)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Measures of psychiatric symptoms &amp; mental health diagnoses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Family Environment Scale/satisfaction measures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Risk Assessment Battery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10100"/>
            <a:ext cx="1993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124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000" b="1">
                <a:solidFill>
                  <a:srgbClr val="262626"/>
                </a:solidFill>
              </a:rPr>
              <a:t>Number of Sessions</a:t>
            </a:r>
            <a:br>
              <a:rPr lang="en-US" sz="4000" b="1">
                <a:solidFill>
                  <a:srgbClr val="262626"/>
                </a:solidFill>
              </a:rPr>
            </a:br>
            <a:endParaRPr lang="en-US" sz="4000" b="1">
              <a:solidFill>
                <a:srgbClr val="262626"/>
              </a:solidFill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838200" y="16002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Up to 16 tx. sessions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Each session about 60 to 90 mins.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Tx. Usually lasts 4 to 6 months, depending on context.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Sessions fade in frequency as goals are accomplished.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4" name="Picture 3" descr="calend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886200"/>
            <a:ext cx="2026920" cy="194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3738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295400" y="628650"/>
            <a:ext cx="701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400" b="1">
                <a:solidFill>
                  <a:srgbClr val="262626"/>
                </a:solidFill>
              </a:rPr>
              <a:t>Significant Other Support</a:t>
            </a:r>
            <a:br>
              <a:rPr lang="en-US" sz="3400" b="1">
                <a:solidFill>
                  <a:srgbClr val="262626"/>
                </a:solidFill>
              </a:rPr>
            </a:br>
            <a:endParaRPr lang="en-US" sz="3400" b="1">
              <a:solidFill>
                <a:srgbClr val="262626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590550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Identified client = youth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Primary sig. others = legal guardians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2ndry sig. others = other family/friends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Sig. others need to be:</a:t>
            </a:r>
          </a:p>
          <a:p>
            <a:pPr lvl="1" eaLnBrk="1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 sober or desire sobriety and be relatively adjusted</a:t>
            </a:r>
          </a:p>
          <a:p>
            <a:pPr lvl="1" eaLnBrk="1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 have an interest in youth’s well-being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Sig. others help youth:</a:t>
            </a:r>
          </a:p>
          <a:p>
            <a:pPr lvl="1" eaLnBrk="1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attend therapy</a:t>
            </a:r>
          </a:p>
          <a:p>
            <a:pPr lvl="1" eaLnBrk="1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complete homework assignments</a:t>
            </a:r>
          </a:p>
          <a:p>
            <a:pPr lvl="1" eaLnBrk="1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provide encouragement &amp; rewards</a:t>
            </a:r>
          </a:p>
          <a:p>
            <a:pPr lvl="1" eaLnBrk="1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model skills</a:t>
            </a:r>
          </a:p>
          <a:p>
            <a:pPr lvl="1" eaLnBrk="1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provide insights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Role of small children is limited (e.g., participate in review of family activities, appreciation exchanges; non-drug problem-behav. conversation) 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851525" y="1933375"/>
            <a:ext cx="3292475" cy="1830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</p:spTree>
    <p:extLst>
      <p:ext uri="{BB962C8B-B14F-4D97-AF65-F5344CB8AC3E}">
        <p14:creationId xmlns:p14="http://schemas.microsoft.com/office/powerpoint/2010/main" val="3104800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000" b="1">
                <a:solidFill>
                  <a:srgbClr val="262626"/>
                </a:solidFill>
              </a:rPr>
              <a:t>Order and Extent to Which Interventions Implemented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000" b="1">
                <a:solidFill>
                  <a:srgbClr val="262626"/>
                </a:solidFill>
              </a:rPr>
              <a:t>Post-Assessment</a:t>
            </a:r>
            <a:br>
              <a:rPr lang="en-US" sz="3000" b="1">
                <a:solidFill>
                  <a:srgbClr val="262626"/>
                </a:solidFill>
              </a:rPr>
            </a:br>
            <a:endParaRPr lang="en-US" sz="3000" b="1">
              <a:solidFill>
                <a:srgbClr val="262626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85800" y="19050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1st: Orientation session (once)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2nd: Consequence Review (and when motivation is low)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3rd: Contingency Management (&amp; usually remaining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			sessions)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4th: Treatment Planning (once)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*Remaining interventions occur based on family interest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		(usually successive and cumulative).</a:t>
            </a:r>
          </a:p>
        </p:txBody>
      </p:sp>
    </p:spTree>
    <p:extLst>
      <p:ext uri="{BB962C8B-B14F-4D97-AF65-F5344CB8AC3E}">
        <p14:creationId xmlns:p14="http://schemas.microsoft.com/office/powerpoint/2010/main" val="1011189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830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5400">
                <a:solidFill>
                  <a:srgbClr val="262626"/>
                </a:solidFill>
              </a:rPr>
              <a:t> </a:t>
            </a:r>
            <a:r>
              <a:rPr lang="en-US" sz="3600">
                <a:solidFill>
                  <a:srgbClr val="262626"/>
                </a:solidFill>
              </a:rPr>
              <a:t>Prompting Checklists Guide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600">
                <a:solidFill>
                  <a:srgbClr val="262626"/>
                </a:solidFill>
              </a:rPr>
              <a:t>Providers During Sessions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762000" y="2057400"/>
            <a:ext cx="754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Prompting checklists prompt specific steps required to implement each of the intervention components.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endParaRPr lang="en-US" sz="20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All intervention components: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		Initial Session Prompting Checklist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endParaRPr lang="en-US" sz="20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Most intervention components: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		Future Session Prompting Checklist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endParaRPr lang="en-US" sz="200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514600"/>
            <a:ext cx="37338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9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6858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000">
                <a:solidFill>
                  <a:srgbClr val="262626"/>
                </a:solidFill>
              </a:rPr>
              <a:t> Prompting Checklists Guide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000">
                <a:solidFill>
                  <a:srgbClr val="262626"/>
                </a:solidFill>
              </a:rPr>
              <a:t>Providers During Sessions 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04800" y="1828800"/>
            <a:ext cx="80010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1463" indent="-269875" hangingPunct="0">
              <a:spcBef>
                <a:spcPts val="488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General content of </a:t>
            </a:r>
            <a:r>
              <a:rPr lang="en-US" i="1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initial intervention session prompting checklists:</a:t>
            </a:r>
          </a:p>
          <a:p>
            <a:pPr marL="981075" lvl="2" indent="-339725" hangingPunct="0">
              <a:spcBef>
                <a:spcPts val="400"/>
              </a:spcBef>
              <a:buClr>
                <a:srgbClr val="AD0101"/>
              </a:buClr>
              <a:buSzPct val="100000"/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materials required</a:t>
            </a:r>
          </a:p>
          <a:p>
            <a:pPr marL="981075" lvl="2" indent="-339725" hangingPunct="0">
              <a:spcBef>
                <a:spcPts val="400"/>
              </a:spcBef>
              <a:buClr>
                <a:srgbClr val="AD0101"/>
              </a:buClr>
              <a:buSzPct val="100000"/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rationale for treatment</a:t>
            </a:r>
          </a:p>
          <a:p>
            <a:pPr marL="981075" lvl="2" indent="-339725" hangingPunct="0">
              <a:spcBef>
                <a:spcPts val="400"/>
              </a:spcBef>
              <a:buClr>
                <a:srgbClr val="AD0101"/>
              </a:buClr>
              <a:buSzPct val="100000"/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steps necessary to do intervention</a:t>
            </a:r>
          </a:p>
          <a:p>
            <a:pPr marL="981075" lvl="2" indent="-339725" hangingPunct="0">
              <a:spcBef>
                <a:spcPts val="400"/>
              </a:spcBef>
              <a:buClr>
                <a:srgbClr val="AD0101"/>
              </a:buClr>
              <a:buSzPct val="100000"/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ratings of helpfulness &amp; youth compliance  </a:t>
            </a:r>
          </a:p>
          <a:p>
            <a:pPr marL="981075" lvl="2" indent="-339725" hangingPunct="0">
              <a:spcBef>
                <a:spcPts val="400"/>
              </a:spcBef>
              <a:buClr>
                <a:srgbClr val="AD0101"/>
              </a:buClr>
              <a:buSzPct val="100000"/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303030"/>
              </a:solidFill>
              <a:latin typeface="Times New Roman" pitchFamily="16" charset="0"/>
              <a:ea typeface="SimSun" charset="-122"/>
              <a:cs typeface="+mn-cs"/>
            </a:endParaRPr>
          </a:p>
          <a:p>
            <a:pPr marL="271463" indent="-269875" hangingPunct="0"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General format of </a:t>
            </a:r>
            <a:r>
              <a:rPr lang="en-US" i="1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future intervention session prompting checklists: </a:t>
            </a:r>
          </a:p>
          <a:p>
            <a:pPr marL="966788" lvl="3" indent="-338138" hangingPunct="0">
              <a:spcBef>
                <a:spcPts val="363"/>
              </a:spcBef>
              <a:buClr>
                <a:srgbClr val="AD0101"/>
              </a:buClr>
              <a:buSzPct val="100000"/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materials required</a:t>
            </a:r>
          </a:p>
          <a:p>
            <a:pPr marL="966788" lvl="3" indent="-338138" hangingPunct="0">
              <a:spcBef>
                <a:spcPts val="363"/>
              </a:spcBef>
              <a:buClr>
                <a:srgbClr val="AD0101"/>
              </a:buClr>
              <a:buSzPct val="100000"/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steps necessary in reviewing assignment</a:t>
            </a:r>
          </a:p>
          <a:p>
            <a:pPr marL="966788" lvl="3" indent="-338138" hangingPunct="0">
              <a:spcBef>
                <a:spcPts val="363"/>
              </a:spcBef>
              <a:buClr>
                <a:srgbClr val="AD0101"/>
              </a:buClr>
              <a:buSzPct val="100000"/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steps necessary in giving new assignment</a:t>
            </a:r>
          </a:p>
          <a:p>
            <a:pPr marL="966788" lvl="3" indent="-338138" hangingPunct="0">
              <a:spcBef>
                <a:spcPts val="363"/>
              </a:spcBef>
              <a:buClr>
                <a:srgbClr val="AD0101"/>
              </a:buClr>
              <a:buSzPct val="100000"/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ratings of helpfulness &amp; youth compliance</a:t>
            </a:r>
          </a:p>
          <a:p>
            <a:pPr marL="966788" lvl="3" indent="-966788" hangingPunct="0">
              <a:spcBef>
                <a:spcPts val="363"/>
              </a:spcBef>
              <a:buClr>
                <a:srgbClr val="AD0101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-Glance at checklist, look up, and proceed to implement.</a:t>
            </a:r>
          </a:p>
          <a:p>
            <a:pPr marL="271463" indent="-269875" hangingPunct="0">
              <a:spcBef>
                <a:spcPts val="488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-Free to do whatever clinic</a:t>
            </a:r>
            <a:r>
              <a:rPr lang="en-US" sz="2000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ally indicated between prompts. </a:t>
            </a:r>
          </a:p>
          <a:p>
            <a:pPr marL="271463" indent="-269875" hangingPunct="0">
              <a:spcBef>
                <a:spcPts val="488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dirty="0">
              <a:solidFill>
                <a:srgbClr val="303030"/>
              </a:solidFill>
              <a:latin typeface="Times New Roman" pitchFamily="16" charset="0"/>
              <a:ea typeface="SimSun" charset="-122"/>
              <a:cs typeface="+mn-cs"/>
            </a:endParaRPr>
          </a:p>
        </p:txBody>
      </p:sp>
      <p:pic>
        <p:nvPicPr>
          <p:cNvPr id="6" name="Picture 5" descr="rec futur.jpg"/>
          <p:cNvPicPr>
            <a:picLocks noChangeAspect="1"/>
          </p:cNvPicPr>
          <p:nvPr/>
        </p:nvPicPr>
        <p:blipFill>
          <a:blip r:embed="rId3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21209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ec initial.jpg"/>
          <p:cNvPicPr>
            <a:picLocks noChangeAspect="1"/>
          </p:cNvPicPr>
          <p:nvPr/>
        </p:nvPicPr>
        <p:blipFill>
          <a:blip r:embed="rId4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212248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49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295400" y="457200"/>
            <a:ext cx="67818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000" b="1">
                <a:solidFill>
                  <a:srgbClr val="262626"/>
                </a:solidFill>
              </a:rPr>
              <a:t>Treatment Integrity</a:t>
            </a:r>
            <a:endParaRPr lang="en-US" sz="2000" b="1">
              <a:solidFill>
                <a:srgbClr val="262626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What is treatment integrity?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How do you feel about treatment integrity?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Programs that utilize standardized manuals and evaluate treatment integrity are consistently rated better than those programs that do not (Moyer, Finney, &amp; Swearingen, 2002).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endParaRPr lang="en-US" sz="20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Integrity = # of protocol items completed  / /#possible.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endParaRPr lang="en-US" sz="20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Reliability = # of agreements / # agreements + disagreements X 100.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endParaRPr lang="en-US" sz="20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Treatment Integrity Review Form (see p. 26 in book)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162800" y="762000"/>
            <a:ext cx="1792287" cy="134969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</p:spTree>
    <p:extLst>
      <p:ext uri="{BB962C8B-B14F-4D97-AF65-F5344CB8AC3E}">
        <p14:creationId xmlns:p14="http://schemas.microsoft.com/office/powerpoint/2010/main" val="469194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000" b="1">
                <a:solidFill>
                  <a:srgbClr val="262626"/>
                </a:solidFill>
              </a:rPr>
              <a:t> Assessing Consumer Satisfaction and Compliance of Family </a:t>
            </a:r>
            <a:r>
              <a:rPr lang="en-US" sz="2000" b="1">
                <a:solidFill>
                  <a:srgbClr val="262626"/>
                </a:solidFill>
              </a:rPr>
              <a:t>(see p. 27)</a:t>
            </a:r>
            <a:br>
              <a:rPr lang="en-US" sz="2000" b="1">
                <a:solidFill>
                  <a:srgbClr val="262626"/>
                </a:solidFill>
              </a:rPr>
            </a:br>
            <a:endParaRPr lang="en-US" sz="2000" b="1">
              <a:solidFill>
                <a:srgbClr val="262626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676400"/>
            <a:ext cx="69437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31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04800" y="533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5400">
                <a:solidFill>
                  <a:srgbClr val="262626"/>
                </a:solidFill>
              </a:rPr>
              <a:t>Workshop Agenda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71463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</a:pPr>
            <a:endParaRPr lang="en-US" sz="32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3200">
                <a:solidFill>
                  <a:srgbClr val="303030"/>
                </a:solidFill>
                <a:latin typeface="Times New Roman" pitchFamily="18" charset="0"/>
              </a:rPr>
              <a:t>Theory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3200">
                <a:solidFill>
                  <a:srgbClr val="303030"/>
                </a:solidFill>
                <a:latin typeface="Times New Roman" pitchFamily="18" charset="0"/>
              </a:rPr>
              <a:t>Evidence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3200">
                <a:solidFill>
                  <a:srgbClr val="303030"/>
                </a:solidFill>
                <a:latin typeface="Times New Roman" pitchFamily="18" charset="0"/>
              </a:rPr>
              <a:t>Overview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3200">
                <a:solidFill>
                  <a:srgbClr val="303030"/>
                </a:solidFill>
                <a:latin typeface="Times New Roman" pitchFamily="18" charset="0"/>
              </a:rPr>
              <a:t>Therapeutic Style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3200">
                <a:solidFill>
                  <a:srgbClr val="303030"/>
                </a:solidFill>
                <a:latin typeface="Times New Roman" pitchFamily="18" charset="0"/>
              </a:rPr>
              <a:t>Treatment Components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32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320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4523">
            <a:off x="4738688" y="1833563"/>
            <a:ext cx="17240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63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914400" y="1600200"/>
          <a:ext cx="75184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OpenOffice.org" r:id="rId4" imgW="13282560" imgH="6826680" progId="opendocument.WriterDocument.1">
                  <p:embed/>
                </p:oleObj>
              </mc:Choice>
              <mc:Fallback>
                <p:oleObj name="OpenOffice.org" r:id="rId4" imgW="13282560" imgH="6826680" progId="opendocument.Writer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7518400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419600" y="3657600"/>
            <a:ext cx="3354387" cy="251301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</p:spTree>
    <p:extLst>
      <p:ext uri="{BB962C8B-B14F-4D97-AF65-F5344CB8AC3E}">
        <p14:creationId xmlns:p14="http://schemas.microsoft.com/office/powerpoint/2010/main" val="3985963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295400" y="4572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000" b="1">
                <a:solidFill>
                  <a:srgbClr val="262626"/>
                </a:solidFill>
              </a:rPr>
              <a:t>Role-Playing</a:t>
            </a:r>
            <a:br>
              <a:rPr lang="en-US" sz="4000" b="1">
                <a:solidFill>
                  <a:srgbClr val="262626"/>
                </a:solidFill>
              </a:rPr>
            </a:br>
            <a:endParaRPr lang="en-US" sz="4000" b="1">
              <a:solidFill>
                <a:srgbClr val="262626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990600" y="19812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590550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lvl="1" eaLnBrk="1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200">
                <a:solidFill>
                  <a:srgbClr val="303030"/>
                </a:solidFill>
                <a:latin typeface="Times New Roman" pitchFamily="18" charset="0"/>
              </a:rPr>
              <a:t>Most FBT intervention components use role-plays to teach skills. </a:t>
            </a:r>
          </a:p>
          <a:p>
            <a:pPr lvl="2" eaLnBrk="1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200">
                <a:solidFill>
                  <a:srgbClr val="303030"/>
                </a:solidFill>
                <a:latin typeface="Times New Roman" pitchFamily="18" charset="0"/>
              </a:rPr>
              <a:t>Neg. assertion in avoiding punishment (responding to upset or criticism in others)</a:t>
            </a:r>
          </a:p>
          <a:p>
            <a:pPr lvl="2" eaLnBrk="1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200">
                <a:solidFill>
                  <a:srgbClr val="303030"/>
                </a:solidFill>
                <a:latin typeface="Times New Roman" pitchFamily="18" charset="0"/>
              </a:rPr>
              <a:t>Pos. assertion in soliciting reinforcement (asking peer for a date or parent for car)</a:t>
            </a:r>
          </a:p>
          <a:p>
            <a:pPr lvl="2" eaLnBrk="1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200">
                <a:solidFill>
                  <a:srgbClr val="303030"/>
                </a:solidFill>
                <a:latin typeface="Times New Roman" pitchFamily="18" charset="0"/>
              </a:rPr>
              <a:t>Refusing offers to use illicit drugs or alcohol. </a:t>
            </a:r>
          </a:p>
        </p:txBody>
      </p:sp>
      <p:pic>
        <p:nvPicPr>
          <p:cNvPr id="5" name="Picture 4" descr="broad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609600"/>
            <a:ext cx="2447925" cy="132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980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000" b="1">
                <a:solidFill>
                  <a:srgbClr val="262626"/>
                </a:solidFill>
              </a:rPr>
              <a:t>Therapy Assignments</a:t>
            </a:r>
            <a:br>
              <a:rPr lang="en-US" sz="4000" b="1">
                <a:solidFill>
                  <a:srgbClr val="262626"/>
                </a:solidFill>
              </a:rPr>
            </a:br>
            <a:endParaRPr lang="en-US" sz="4000" b="1">
              <a:solidFill>
                <a:srgbClr val="262626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marL="981075" indent="-33972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Strategies to increase homework completion:</a:t>
            </a:r>
            <a:endParaRPr lang="en-US" sz="1600">
              <a:solidFill>
                <a:srgbClr val="303030"/>
              </a:solidFill>
              <a:latin typeface="Times New Roman" pitchFamily="18" charset="0"/>
            </a:endParaRPr>
          </a:p>
          <a:p>
            <a:pPr lvl="2" eaLnBrk="1">
              <a:lnSpc>
                <a:spcPct val="100000"/>
              </a:lnSpc>
              <a:spcBef>
                <a:spcPts val="400"/>
              </a:spcBef>
              <a:buClr>
                <a:srgbClr val="AD0101"/>
              </a:buClr>
              <a:buFont typeface="Times New Roman" pitchFamily="18" charset="0"/>
              <a:buAutoNum type="arabicPeriod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Role-play until clients can do skills in difficult scenarios (easy to difficult).</a:t>
            </a:r>
          </a:p>
          <a:p>
            <a:pPr lvl="2" eaLnBrk="1">
              <a:lnSpc>
                <a:spcPct val="100000"/>
              </a:lnSpc>
              <a:spcBef>
                <a:spcPts val="400"/>
              </a:spcBef>
              <a:buClr>
                <a:srgbClr val="AD0101"/>
              </a:buClr>
              <a:buFont typeface="Times New Roman" pitchFamily="18" charset="0"/>
              <a:buAutoNum type="arabicPeriod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Role-play assignment recording process w/ family &amp; state it will be reviewed.</a:t>
            </a:r>
          </a:p>
          <a:p>
            <a:pPr lvl="2" eaLnBrk="1">
              <a:lnSpc>
                <a:spcPct val="100000"/>
              </a:lnSpc>
              <a:spcBef>
                <a:spcPts val="400"/>
              </a:spcBef>
              <a:buClr>
                <a:srgbClr val="AD0101"/>
              </a:buClr>
              <a:buFont typeface="Times New Roman" pitchFamily="18" charset="0"/>
              <a:buAutoNum type="arabicPeriod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Establish where recording form will be kept &amp; when it will be reviewed.</a:t>
            </a:r>
          </a:p>
          <a:p>
            <a:pPr lvl="2" eaLnBrk="1">
              <a:lnSpc>
                <a:spcPct val="100000"/>
              </a:lnSpc>
              <a:spcBef>
                <a:spcPts val="400"/>
              </a:spcBef>
              <a:buClr>
                <a:srgbClr val="AD0101"/>
              </a:buClr>
              <a:buFont typeface="Times New Roman" pitchFamily="18" charset="0"/>
              <a:buAutoNum type="arabicPeriod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When reviewing homework, </a:t>
            </a:r>
            <a:r>
              <a:rPr lang="en-US" sz="1600" i="1">
                <a:solidFill>
                  <a:srgbClr val="303030"/>
                </a:solidFill>
                <a:latin typeface="Times New Roman" pitchFamily="18" charset="0"/>
              </a:rPr>
              <a:t>instruct</a:t>
            </a: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 family to provide form, don’t </a:t>
            </a:r>
            <a:r>
              <a:rPr lang="en-US" sz="1600" i="1">
                <a:solidFill>
                  <a:srgbClr val="303030"/>
                </a:solidFill>
                <a:latin typeface="Times New Roman" pitchFamily="18" charset="0"/>
              </a:rPr>
              <a:t>ask</a:t>
            </a: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 for it.</a:t>
            </a:r>
          </a:p>
          <a:p>
            <a:pPr lvl="2" eaLnBrk="1">
              <a:lnSpc>
                <a:spcPct val="100000"/>
              </a:lnSpc>
              <a:spcBef>
                <a:spcPts val="400"/>
              </a:spcBef>
              <a:buClr>
                <a:srgbClr val="AD0101"/>
              </a:buClr>
              <a:buFont typeface="Times New Roman" pitchFamily="18" charset="0"/>
              <a:buAutoNum type="arabicPeriod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Blame homework failure on external event.</a:t>
            </a:r>
          </a:p>
          <a:p>
            <a:pPr lvl="2" eaLnBrk="1">
              <a:lnSpc>
                <a:spcPct val="100000"/>
              </a:lnSpc>
              <a:spcBef>
                <a:spcPts val="400"/>
              </a:spcBef>
              <a:buClr>
                <a:srgbClr val="AD0101"/>
              </a:buClr>
              <a:buFont typeface="Times New Roman" pitchFamily="18" charset="0"/>
              <a:buAutoNum type="arabicPeriod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Instruct family to complete missed homework assignment in retrospect based on memory or what they would have liked to have done.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160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4" name="Picture 3" descr="home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114800"/>
            <a:ext cx="2182613" cy="14478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98060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219200" y="533400"/>
            <a:ext cx="67818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400" b="1">
                <a:solidFill>
                  <a:srgbClr val="262626"/>
                </a:solidFill>
              </a:rPr>
              <a:t>What if a Significant Other is Unavailable for Session?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400" b="1">
                <a:solidFill>
                  <a:srgbClr val="262626"/>
                </a:solidFill>
              </a:rPr>
              <a:t/>
            </a:r>
            <a:br>
              <a:rPr lang="en-US" sz="3400" b="1">
                <a:solidFill>
                  <a:srgbClr val="262626"/>
                </a:solidFill>
              </a:rPr>
            </a:br>
            <a:endParaRPr lang="en-US" sz="3400" b="1">
              <a:solidFill>
                <a:srgbClr val="262626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76962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200">
                <a:solidFill>
                  <a:srgbClr val="303030"/>
                </a:solidFill>
                <a:latin typeface="Times New Roman" pitchFamily="18" charset="0"/>
              </a:rPr>
              <a:t>Emphasize intervention components that do not require participation of significant others.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200">
                <a:solidFill>
                  <a:srgbClr val="303030"/>
                </a:solidFill>
                <a:latin typeface="Times New Roman" pitchFamily="18" charset="0"/>
              </a:rPr>
              <a:t>Indicate </a:t>
            </a:r>
            <a:r>
              <a:rPr lang="en-US" sz="2200" i="1">
                <a:solidFill>
                  <a:srgbClr val="303030"/>
                </a:solidFill>
                <a:latin typeface="Times New Roman" pitchFamily="18" charset="0"/>
              </a:rPr>
              <a:t>not applicable </a:t>
            </a:r>
            <a:r>
              <a:rPr lang="en-US" sz="2200">
                <a:solidFill>
                  <a:srgbClr val="303030"/>
                </a:solidFill>
                <a:latin typeface="Times New Roman" pitchFamily="18" charset="0"/>
              </a:rPr>
              <a:t>(NA) for prescribed protocol steps in prompting checklists not conducted due to absence of sig. other.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200">
                <a:solidFill>
                  <a:srgbClr val="303030"/>
                </a:solidFill>
                <a:latin typeface="Times New Roman" pitchFamily="18" charset="0"/>
              </a:rPr>
              <a:t>These instructional steps are not considered for treatment integrity.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200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43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295400" y="4572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000" b="1">
                <a:solidFill>
                  <a:srgbClr val="262626"/>
                </a:solidFill>
              </a:rPr>
              <a:t>How To Manage Upset in Family During Treatment Sessions? 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762000" y="19812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Establish communication guidelines early in therapy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 b="1">
                <a:solidFill>
                  <a:srgbClr val="303030"/>
                </a:solidFill>
                <a:latin typeface="Times New Roman" pitchFamily="18" charset="0"/>
              </a:rPr>
              <a:t>H</a:t>
            </a: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ear, </a:t>
            </a:r>
            <a:r>
              <a:rPr lang="en-US" sz="2000" b="1">
                <a:solidFill>
                  <a:srgbClr val="303030"/>
                </a:solidFill>
                <a:latin typeface="Times New Roman" pitchFamily="18" charset="0"/>
              </a:rPr>
              <a:t>E</a:t>
            </a: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mpathize, </a:t>
            </a:r>
            <a:r>
              <a:rPr lang="en-US" sz="2000" b="1">
                <a:solidFill>
                  <a:srgbClr val="303030"/>
                </a:solidFill>
                <a:latin typeface="Times New Roman" pitchFamily="18" charset="0"/>
              </a:rPr>
              <a:t>A</a:t>
            </a: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lternatives, </a:t>
            </a:r>
            <a:r>
              <a:rPr lang="en-US" sz="2000" b="1">
                <a:solidFill>
                  <a:srgbClr val="303030"/>
                </a:solidFill>
                <a:latin typeface="Times New Roman" pitchFamily="18" charset="0"/>
              </a:rPr>
              <a:t>R</a:t>
            </a: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eview, </a:t>
            </a:r>
            <a:r>
              <a:rPr lang="en-US" sz="2000" b="1">
                <a:solidFill>
                  <a:srgbClr val="303030"/>
                </a:solidFill>
                <a:latin typeface="Times New Roman" pitchFamily="18" charset="0"/>
              </a:rPr>
              <a:t>D</a:t>
            </a: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ecide (HEARD)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Instruct upset family members to explain how they may have contributed to the problem.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Teach upset family members to blame problem behavior on some aspect in the environment that is beyond control.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Instruct upset family members to use Positive Request Handout to express what they desire.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00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43400"/>
            <a:ext cx="1482725" cy="1925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277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381000"/>
            <a:ext cx="67818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000" b="1">
                <a:solidFill>
                  <a:srgbClr val="262626"/>
                </a:solidFill>
              </a:rPr>
              <a:t>Phone Contact to Enhance Attendance and Participation</a:t>
            </a:r>
            <a:br>
              <a:rPr lang="en-US" sz="3000" b="1">
                <a:solidFill>
                  <a:srgbClr val="262626"/>
                </a:solidFill>
              </a:rPr>
            </a:br>
            <a:endParaRPr lang="en-US" sz="3000" b="1">
              <a:solidFill>
                <a:srgbClr val="262626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762000" y="1385888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862013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Initial engagement call (youth &amp; parent separately)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Solicit reasons for referral and empathize.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Empathize w/ concerns.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Query goals &amp; express importance of such desires.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Briefly express desires will be targeted in FBT.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Have repeat scheduled session time &amp; how to get to clinic.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Tell to come 5-mins. early to beat traffic.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Review obstacles to session attendance and review solutions.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Between session calls (3 days prior to sessions; youth &amp; parent separately)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things done well in past.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therapy assignments. 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303030"/>
                </a:solidFill>
                <a:latin typeface="Times New Roman" pitchFamily="18" charset="0"/>
              </a:rPr>
              <a:t>what looking forward to in next session.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None/>
            </a:pPr>
            <a:endParaRPr lang="en-US" sz="160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60178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914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371600" y="5334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000" b="1">
                <a:solidFill>
                  <a:srgbClr val="262626"/>
                </a:solidFill>
              </a:rPr>
              <a:t>Orientation Session</a:t>
            </a:r>
            <a:r>
              <a:rPr lang="en-US" sz="2000" b="1">
                <a:solidFill>
                  <a:srgbClr val="262626"/>
                </a:solidFill>
              </a:rPr>
              <a:t/>
            </a:r>
            <a:br>
              <a:rPr lang="en-US" sz="2000" b="1">
                <a:solidFill>
                  <a:srgbClr val="262626"/>
                </a:solidFill>
              </a:rPr>
            </a:br>
            <a:endParaRPr lang="en-US" sz="2000" b="1">
              <a:solidFill>
                <a:srgbClr val="262626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7543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69875" indent="-269875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Includes youth &amp; adult significant others at start of therapy to review:</a:t>
            </a:r>
          </a:p>
          <a:p>
            <a:pPr lvl="1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treatment structure and approach</a:t>
            </a:r>
          </a:p>
          <a:p>
            <a:pPr lvl="1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feelings about referral </a:t>
            </a:r>
          </a:p>
          <a:p>
            <a:pPr lvl="1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feedback relevant to assessment findings</a:t>
            </a:r>
          </a:p>
          <a:p>
            <a:pPr lvl="2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Satisfaction Scales (Life, Parent w/ Youth, Youth w/ Parent)</a:t>
            </a:r>
          </a:p>
          <a:p>
            <a:pPr lvl="3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0 = completely unhappy, 100 = completely happy</a:t>
            </a:r>
          </a:p>
          <a:p>
            <a:pPr lvl="3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Assess how 100% satisfaction can occur in areas that are low.</a:t>
            </a:r>
          </a:p>
          <a:p>
            <a:pPr lvl="3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endParaRPr lang="en-US" dirty="0">
              <a:solidFill>
                <a:srgbClr val="303030"/>
              </a:solidFill>
              <a:latin typeface="Times New Roman" pitchFamily="16" charset="0"/>
              <a:ea typeface="SimSun" charset="-122"/>
              <a:cs typeface="+mn-cs"/>
            </a:endParaRPr>
          </a:p>
          <a:p>
            <a:pPr marL="284163" lvl="3" indent="-284163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dirty="0">
                <a:solidFill>
                  <a:srgbClr val="303030"/>
                </a:solidFill>
                <a:latin typeface="Times New Roman" pitchFamily="16" charset="0"/>
                <a:ea typeface="SimSun" charset="-122"/>
                <a:cs typeface="+mn-cs"/>
              </a:rPr>
              <a:t> "An Orientation Prompting Checklist is available (see p. 21)</a:t>
            </a:r>
          </a:p>
          <a:p>
            <a:pPr lvl="3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endParaRPr lang="en-US" dirty="0">
              <a:solidFill>
                <a:srgbClr val="303030"/>
              </a:solidFill>
              <a:latin typeface="Times New Roman" pitchFamily="16" charset="0"/>
              <a:ea typeface="SimSun" charset="-122"/>
              <a:cs typeface="+mn-cs"/>
            </a:endParaRPr>
          </a:p>
          <a:p>
            <a:pPr lvl="3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endParaRPr lang="en-US" dirty="0">
              <a:solidFill>
                <a:srgbClr val="303030"/>
              </a:solidFill>
              <a:latin typeface="Times New Roman" pitchFamily="16" charset="0"/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1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43000" y="2286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664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000">
                <a:solidFill>
                  <a:srgbClr val="000000"/>
                </a:solidFill>
              </a:rPr>
              <a:t>Preparing Initial Drafts for </a:t>
            </a:r>
          </a:p>
          <a:p>
            <a:pPr algn="ctr" eaLnBrk="1">
              <a:buClrTx/>
              <a:buFontTx/>
              <a:buNone/>
            </a:pPr>
            <a:r>
              <a:rPr lang="en-US" sz="3000">
                <a:solidFill>
                  <a:srgbClr val="000000"/>
                </a:solidFill>
              </a:rPr>
              <a:t>Session Agendas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600200"/>
            <a:ext cx="4857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839788" y="1943100"/>
            <a:ext cx="33909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81000" y="2005013"/>
            <a:ext cx="33909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Agendas are determined by treatment plan &amp; progress in therapy components.</a:t>
            </a:r>
          </a:p>
          <a:p>
            <a:pPr eaLnBrk="1">
              <a:buClr>
                <a:srgbClr val="C00000"/>
              </a:buClr>
              <a:buFont typeface="Arial" charset="0"/>
              <a:buNone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Review interventions planned.</a:t>
            </a:r>
          </a:p>
          <a:p>
            <a:pPr eaLnBrk="1">
              <a:buClr>
                <a:srgbClr val="C00000"/>
              </a:buClr>
              <a:buFontTx/>
              <a:buNone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Review time needed for each intervention.</a:t>
            </a:r>
          </a:p>
          <a:p>
            <a:pPr eaLnBrk="1">
              <a:buClr>
                <a:srgbClr val="C00000"/>
              </a:buClr>
              <a:buFont typeface="Arial" charset="0"/>
              <a:buNone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Solicit potential modifications.</a:t>
            </a:r>
          </a:p>
          <a:p>
            <a:pPr eaLnBrk="1">
              <a:buFont typeface="Arial" charset="0"/>
              <a:buNone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Font typeface="Arial" charset="0"/>
              <a:buNone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Font typeface="Arial" charset="0"/>
              <a:buNone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43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43000" y="457200"/>
            <a:ext cx="678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752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5400">
                <a:solidFill>
                  <a:srgbClr val="000000"/>
                </a:solidFill>
              </a:rPr>
              <a:t>Session Agenda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2133600" y="1752600"/>
            <a:ext cx="480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2"/>
                </a:solidFill>
                <a:hlinkClick r:id="rId3"/>
              </a:rPr>
              <a:t>Video Link: </a:t>
            </a:r>
            <a:r>
              <a:rPr lang="en-US">
                <a:solidFill>
                  <a:schemeClr val="tx1"/>
                </a:solidFill>
                <a:hlinkClick r:id="rId3"/>
              </a:rPr>
              <a:t>Session Agenda (1:53)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59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43000" y="2286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600">
                <a:solidFill>
                  <a:srgbClr val="262626"/>
                </a:solidFill>
              </a:rPr>
              <a:t>Consequence Review Rationale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762000" y="17526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Youth are more likely to discontinue problem behaviors when their aversive consequences are perceived to be greater than their reinforcing aspects.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Getting youth to be motivated to eliminate their problem behaviors is difficult because they don’t truly appreciate the extent of their negative consequences.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Consequence Review designed to increase awareness of negative consequences of problem behavior.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41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533400"/>
            <a:ext cx="91440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5400">
                <a:solidFill>
                  <a:srgbClr val="262626"/>
                </a:solidFill>
              </a:rPr>
              <a:t>Theoretical </a:t>
            </a:r>
            <a:r>
              <a:rPr lang="en-US" sz="5300">
                <a:solidFill>
                  <a:srgbClr val="262626"/>
                </a:solidFill>
              </a:rPr>
              <a:t>Basis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81000" y="1905000"/>
            <a:ext cx="81534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1173163" algn="l"/>
                <a:tab pos="1897063" algn="l"/>
                <a:tab pos="2620963" algn="l"/>
                <a:tab pos="3344863" algn="l"/>
                <a:tab pos="4068763" algn="l"/>
                <a:tab pos="4792663" algn="l"/>
                <a:tab pos="5516563" algn="l"/>
                <a:tab pos="6240463" algn="l"/>
                <a:tab pos="6964363" algn="l"/>
                <a:tab pos="7688263" algn="l"/>
                <a:tab pos="7954963" algn="l"/>
                <a:tab pos="8412163" algn="l"/>
                <a:tab pos="8869363" algn="l"/>
                <a:tab pos="9326563" algn="l"/>
                <a:tab pos="9783763" algn="l"/>
                <a:tab pos="102409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0000"/>
              </a:lnSpc>
              <a:spcBef>
                <a:spcPts val="488"/>
              </a:spcBef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Conceptualizes drug use as a primary reinforcer, enhanced by: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lnSpc>
                <a:spcPct val="90000"/>
              </a:lnSpc>
              <a:spcBef>
                <a:spcPts val="438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	-Modeling</a:t>
            </a:r>
          </a:p>
          <a:p>
            <a:pPr eaLnBrk="1">
              <a:lnSpc>
                <a:spcPct val="90000"/>
              </a:lnSpc>
              <a:spcBef>
                <a:spcPts val="438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	-Encouragement &amp; guidance to use</a:t>
            </a:r>
          </a:p>
          <a:p>
            <a:pPr eaLnBrk="1">
              <a:lnSpc>
                <a:spcPct val="90000"/>
              </a:lnSpc>
              <a:spcBef>
                <a:spcPts val="438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	-Physiological &amp; situational prompts to use</a:t>
            </a:r>
          </a:p>
          <a:p>
            <a:pPr eaLnBrk="1">
              <a:lnSpc>
                <a:spcPct val="90000"/>
              </a:lnSpc>
              <a:spcBef>
                <a:spcPts val="438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	-Insufficient reinforcement for non-drug activities</a:t>
            </a:r>
          </a:p>
          <a:p>
            <a:pPr eaLnBrk="1">
              <a:lnSpc>
                <a:spcPct val="90000"/>
              </a:lnSpc>
              <a:spcBef>
                <a:spcPts val="438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	-Remoteness/uncertainty of neg. consequences of drug use</a:t>
            </a:r>
          </a:p>
          <a:p>
            <a:pPr eaLnBrk="1">
              <a:lnSpc>
                <a:spcPct val="90000"/>
              </a:lnSpc>
            </a:pPr>
            <a:endParaRPr lang="en-US" sz="11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90000"/>
              </a:lnSpc>
              <a:spcBef>
                <a:spcPts val="488"/>
              </a:spcBef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Derived from Community Reinforcement Approach (CRA)</a:t>
            </a:r>
          </a:p>
          <a:p>
            <a:pPr eaLnBrk="1">
              <a:lnSpc>
                <a:spcPct val="90000"/>
              </a:lnSpc>
              <a:spcBef>
                <a:spcPts val="488"/>
              </a:spcBef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90000"/>
              </a:lnSpc>
              <a:spcBef>
                <a:spcPts val="488"/>
              </a:spcBef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4" name="Picture 3" descr="ski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381000"/>
            <a:ext cx="1258349" cy="1371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37798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09600" y="1371600"/>
            <a:ext cx="396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590550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700">
                <a:solidFill>
                  <a:srgbClr val="303030"/>
                </a:solidFill>
                <a:latin typeface="Times New Roman" pitchFamily="18" charset="0"/>
              </a:rPr>
              <a:t>Provide Rationale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700">
                <a:solidFill>
                  <a:srgbClr val="303030"/>
                </a:solidFill>
                <a:latin typeface="Times New Roman" pitchFamily="18" charset="0"/>
              </a:rPr>
              <a:t>Solicit at least one drug and up to several problem behaviors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700">
                <a:solidFill>
                  <a:srgbClr val="303030"/>
                </a:solidFill>
                <a:latin typeface="Times New Roman" pitchFamily="18" charset="0"/>
              </a:rPr>
              <a:t>Obtain initial unpleasantness ratings (0 = not at all , 100 = couldn’t get more unpleasant).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700">
                <a:solidFill>
                  <a:srgbClr val="303030"/>
                </a:solidFill>
                <a:latin typeface="Times New Roman" pitchFamily="18" charset="0"/>
              </a:rPr>
              <a:t>Obtain initial neg. consequences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700">
                <a:solidFill>
                  <a:srgbClr val="303030"/>
                </a:solidFill>
                <a:latin typeface="Times New Roman" pitchFamily="18" charset="0"/>
              </a:rPr>
              <a:t>Prompt additional neg. consequences.</a:t>
            </a:r>
          </a:p>
          <a:p>
            <a:pPr lvl="1" eaLnBrk="1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500">
                <a:solidFill>
                  <a:srgbClr val="303030"/>
                </a:solidFill>
                <a:latin typeface="Times New Roman" pitchFamily="18" charset="0"/>
              </a:rPr>
              <a:t>List of Annoyances Worksheet may be helpful (See Exhibit. 5.3 p. 101; also in next slide)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700">
                <a:solidFill>
                  <a:srgbClr val="303030"/>
                </a:solidFill>
                <a:latin typeface="Times New Roman" pitchFamily="18" charset="0"/>
              </a:rPr>
              <a:t>Obtain final rating.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1700">
                <a:solidFill>
                  <a:srgbClr val="303030"/>
                </a:solidFill>
                <a:latin typeface="Times New Roman" pitchFamily="18" charset="0"/>
              </a:rPr>
              <a:t>Review Positive consequences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endParaRPr lang="en-US" sz="17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None/>
            </a:pPr>
            <a:endParaRPr lang="en-US" sz="17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1700">
              <a:solidFill>
                <a:srgbClr val="303030"/>
              </a:solidFill>
              <a:latin typeface="Times New Roman" pitchFamily="18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sz="4600">
                <a:solidFill>
                  <a:srgbClr val="262626"/>
                </a:solidFill>
              </a:rPr>
              <a:t>Consequence Review </a:t>
            </a:r>
            <a:endParaRPr lang="en-US" sz="2000">
              <a:solidFill>
                <a:srgbClr val="262626"/>
              </a:solidFill>
            </a:endParaRPr>
          </a:p>
        </p:txBody>
      </p:sp>
      <p:pic>
        <p:nvPicPr>
          <p:cNvPr id="32772" name="Picture 4" descr="5.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3434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12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sz="3600">
                <a:solidFill>
                  <a:srgbClr val="262626"/>
                </a:solidFill>
              </a:rPr>
              <a:t>Consequence Review Continued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23227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685800" y="2286000"/>
            <a:ext cx="3429000" cy="2411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30188" indent="-2301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SimSun" charset="-122"/>
                <a:cs typeface="+mn-cs"/>
              </a:rPr>
              <a:t>O</a:t>
            </a:r>
            <a:r>
              <a:rPr lang="en-US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btain ratings of unpleasantness and likelihood.</a:t>
            </a:r>
          </a:p>
          <a:p>
            <a:pPr marL="230188" indent="-2301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marL="230188" indent="-2301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Provider must use discretion in using consequences w/ high ratings in both domains as prompted consequences to review in Consequence Review Worksheet (see Exhibit 5.2)</a:t>
            </a:r>
          </a:p>
        </p:txBody>
      </p:sp>
    </p:spTree>
    <p:extLst>
      <p:ext uri="{BB962C8B-B14F-4D97-AF65-F5344CB8AC3E}">
        <p14:creationId xmlns:p14="http://schemas.microsoft.com/office/powerpoint/2010/main" val="1492094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43000" y="2286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sz="4600">
                <a:solidFill>
                  <a:srgbClr val="262626"/>
                </a:solidFill>
              </a:rPr>
              <a:t>Consequence Review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09600" y="1828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Video Link:  </a:t>
            </a:r>
            <a:r>
              <a:rPr lang="en-US">
                <a:solidFill>
                  <a:srgbClr val="303030"/>
                </a:solidFill>
                <a:latin typeface="Times New Roman" pitchFamily="18" charset="0"/>
                <a:hlinkClick r:id="rId3"/>
              </a:rPr>
              <a:t>(15:14) Rating drugs/problem behaviors w/ youth</a:t>
            </a:r>
            <a:endParaRPr lang="en-US">
              <a:solidFill>
                <a:srgbClr val="CCCCFF"/>
              </a:solidFill>
              <a:latin typeface="Times New Roman" pitchFamily="18" charset="0"/>
              <a:hlinkClick r:id="rId4"/>
            </a:endParaRPr>
          </a:p>
          <a:p>
            <a:pPr eaLnBrk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99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19200" y="533400"/>
            <a:ext cx="6781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5400">
                <a:solidFill>
                  <a:srgbClr val="262626"/>
                </a:solidFill>
              </a:rPr>
              <a:t>Level System Rationale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71463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400">
              <a:solidFill>
                <a:srgbClr val="FF7461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 family-supported Level System (LS) is implemented to reward youth when they achieve therapeutic goals.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LS involves developing a contract in which the youth client receives desired rewards for completion of target behaviors.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58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752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5400">
                <a:solidFill>
                  <a:srgbClr val="000000"/>
                </a:solidFill>
              </a:rPr>
              <a:t>Level System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494347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28600" y="2438400"/>
            <a:ext cx="3581400" cy="195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169863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6075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/>
            </a:pPr>
            <a:r>
              <a:rPr lang="en-US" sz="26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Provide Rationale </a:t>
            </a:r>
          </a:p>
          <a:p>
            <a:pPr marL="285750" indent="-169863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charset="0"/>
              <a:buChar char="•"/>
              <a:tabLst>
                <a:tab pos="346075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/>
            </a:pPr>
            <a:r>
              <a:rPr lang="en-US" sz="26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Obtain Rewards. from Youth &amp; Verify w/ Caregiver Using Rewards Worksheet</a:t>
            </a:r>
            <a:r>
              <a:rPr lang="en-US" sz="2600" dirty="0">
                <a:solidFill>
                  <a:srgbClr val="000000"/>
                </a:solidFill>
                <a:ea typeface="SimSun" charset="-122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145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79513" y="584200"/>
            <a:ext cx="6781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752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5400">
                <a:solidFill>
                  <a:srgbClr val="000000"/>
                </a:solidFill>
              </a:rPr>
              <a:t>Level System</a:t>
            </a:r>
          </a:p>
        </p:txBody>
      </p:sp>
      <p:graphicFrame>
        <p:nvGraphicFramePr>
          <p:cNvPr id="37891" name="Object 2"/>
          <p:cNvGraphicFramePr>
            <a:graphicFrameLocks noChangeAspect="1"/>
          </p:cNvGraphicFramePr>
          <p:nvPr/>
        </p:nvGraphicFramePr>
        <p:xfrm>
          <a:off x="4535488" y="3341688"/>
          <a:ext cx="7143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4" imgW="72000" imgH="173520" progId="">
                  <p:embed/>
                </p:oleObj>
              </mc:Choice>
              <mc:Fallback>
                <p:oleObj r:id="rId4" imgW="72000" imgH="173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3341688"/>
                        <a:ext cx="71437" cy="17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895725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3810000" cy="307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28600" indent="-228600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/>
            </a:pPr>
            <a:r>
              <a:rPr lang="en-US" sz="26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Obtain 3 levels of target behavior from sig. other using Goals Worksheet.</a:t>
            </a:r>
          </a:p>
          <a:p>
            <a:pPr marL="228600" indent="-228600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/>
            </a:pPr>
            <a:endParaRPr lang="en-US" sz="2600" dirty="0">
              <a:solidFill>
                <a:srgbClr val="000000"/>
              </a:solidFill>
              <a:latin typeface="+mn-lt"/>
              <a:ea typeface="SimSun" charset="-122"/>
              <a:cs typeface="+mn-cs"/>
            </a:endParaRPr>
          </a:p>
          <a:p>
            <a:pPr marL="228600" indent="-228600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/>
            </a:pPr>
            <a:r>
              <a:rPr lang="en-US" sz="26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Note: We’ll now review forms to assist in goal development.</a:t>
            </a:r>
          </a:p>
          <a:p>
            <a:pPr marL="228600" indent="-228600" hangingPunct="0">
              <a:lnSpc>
                <a:spcPct val="93000"/>
              </a:lnSpc>
              <a:buSzPct val="10000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/>
            </a:pPr>
            <a:endParaRPr lang="en-US" sz="2600" dirty="0">
              <a:solidFill>
                <a:srgbClr val="000000"/>
              </a:solidFill>
              <a:latin typeface="+mn-lt"/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459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179513" y="584200"/>
            <a:ext cx="6781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752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5400">
                <a:solidFill>
                  <a:srgbClr val="000000"/>
                </a:solidFill>
              </a:rPr>
              <a:t>Level System</a:t>
            </a: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4535488" y="3341688"/>
          <a:ext cx="7143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4" imgW="72000" imgH="173520" progId="">
                  <p:embed/>
                </p:oleObj>
              </mc:Choice>
              <mc:Fallback>
                <p:oleObj r:id="rId4" imgW="72000" imgH="173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3341688"/>
                        <a:ext cx="71437" cy="17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0735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234315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228600" y="2133600"/>
            <a:ext cx="3962400" cy="247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4163" indent="-284163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/>
            </a:pPr>
            <a:endParaRPr lang="en-US" sz="2600" dirty="0">
              <a:solidFill>
                <a:srgbClr val="000000"/>
              </a:solidFill>
              <a:ea typeface="SimSun" charset="-122"/>
              <a:cs typeface="+mn-cs"/>
            </a:endParaRPr>
          </a:p>
          <a:p>
            <a:pPr marL="284163" indent="-284163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/>
            </a:pPr>
            <a:r>
              <a:rPr lang="en-US" sz="26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“Record of Chores” may assist in obtaining &amp; monitoring chores for each level.</a:t>
            </a:r>
          </a:p>
          <a:p>
            <a:pPr marL="284163" indent="-284163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/>
            </a:pPr>
            <a:endParaRPr lang="en-US" dirty="0">
              <a:solidFill>
                <a:srgbClr val="000000"/>
              </a:solidFill>
              <a:ea typeface="SimSun" charset="-122"/>
              <a:cs typeface="+mn-cs"/>
            </a:endParaRPr>
          </a:p>
          <a:p>
            <a:pPr marL="284163" indent="-284163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/>
            </a:pPr>
            <a:endParaRPr lang="en-US" dirty="0">
              <a:solidFill>
                <a:srgbClr val="000000"/>
              </a:solidFill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472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04800" y="5334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752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5400">
                <a:solidFill>
                  <a:srgbClr val="000000"/>
                </a:solidFill>
              </a:rPr>
              <a:t>Level System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228600" y="2209800"/>
            <a:ext cx="4419600" cy="195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90525" indent="-390525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charset="0"/>
              <a:buChar char="•"/>
              <a:tabLst>
                <a:tab pos="390525" algn="l"/>
                <a:tab pos="847725" algn="l"/>
                <a:tab pos="1304925" algn="l"/>
                <a:tab pos="1762125" algn="l"/>
                <a:tab pos="2219325" algn="l"/>
                <a:tab pos="2676525" algn="l"/>
                <a:tab pos="3133725" algn="l"/>
                <a:tab pos="3590925" algn="l"/>
                <a:tab pos="4048125" algn="l"/>
                <a:tab pos="4505325" algn="l"/>
                <a:tab pos="4962525" algn="l"/>
                <a:tab pos="5419725" algn="l"/>
                <a:tab pos="5876925" algn="l"/>
                <a:tab pos="6334125" algn="l"/>
                <a:tab pos="6791325" algn="l"/>
                <a:tab pos="7248525" algn="l"/>
                <a:tab pos="7705725" algn="l"/>
                <a:tab pos="8162925" algn="l"/>
                <a:tab pos="8620125" algn="l"/>
                <a:tab pos="9077325" algn="l"/>
                <a:tab pos="9534525" algn="l"/>
              </a:tabLst>
              <a:defRPr/>
            </a:pPr>
            <a:r>
              <a:rPr lang="en-US" sz="26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Daily School Progress Report can assist in monitoring conduct &amp; achievement in school w/ teachers 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403725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1212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304800" y="5334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752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5400">
                <a:solidFill>
                  <a:srgbClr val="000000"/>
                </a:solidFill>
              </a:rPr>
              <a:t>Level System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81000" y="2895600"/>
            <a:ext cx="4114800" cy="307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90525" indent="-390525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charset="0"/>
              <a:buChar char="•"/>
              <a:tabLst>
                <a:tab pos="390525" algn="l"/>
                <a:tab pos="847725" algn="l"/>
                <a:tab pos="1304925" algn="l"/>
                <a:tab pos="1762125" algn="l"/>
                <a:tab pos="2219325" algn="l"/>
                <a:tab pos="2676525" algn="l"/>
                <a:tab pos="3133725" algn="l"/>
                <a:tab pos="3590925" algn="l"/>
                <a:tab pos="4048125" algn="l"/>
                <a:tab pos="4505325" algn="l"/>
                <a:tab pos="4962525" algn="l"/>
                <a:tab pos="5419725" algn="l"/>
                <a:tab pos="5876925" algn="l"/>
                <a:tab pos="6334125" algn="l"/>
                <a:tab pos="6791325" algn="l"/>
                <a:tab pos="7248525" algn="l"/>
                <a:tab pos="7705725" algn="l"/>
                <a:tab pos="8162925" algn="l"/>
                <a:tab pos="8620125" algn="l"/>
                <a:tab pos="9077325" algn="l"/>
                <a:tab pos="9534525" algn="l"/>
              </a:tabLst>
              <a:defRPr/>
            </a:pPr>
            <a:r>
              <a:rPr lang="en-US" sz="26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Level System Recording Form assists in managing contingencies.</a:t>
            </a:r>
          </a:p>
          <a:p>
            <a:pPr marL="390525" indent="-390525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charset="0"/>
              <a:buChar char="•"/>
              <a:tabLst>
                <a:tab pos="390525" algn="l"/>
                <a:tab pos="847725" algn="l"/>
                <a:tab pos="1304925" algn="l"/>
                <a:tab pos="1762125" algn="l"/>
                <a:tab pos="2219325" algn="l"/>
                <a:tab pos="2676525" algn="l"/>
                <a:tab pos="3133725" algn="l"/>
                <a:tab pos="3590925" algn="l"/>
                <a:tab pos="4048125" algn="l"/>
                <a:tab pos="4505325" algn="l"/>
                <a:tab pos="4962525" algn="l"/>
                <a:tab pos="5419725" algn="l"/>
                <a:tab pos="5876925" algn="l"/>
                <a:tab pos="6334125" algn="l"/>
                <a:tab pos="6791325" algn="l"/>
                <a:tab pos="7248525" algn="l"/>
                <a:tab pos="7705725" algn="l"/>
                <a:tab pos="8162925" algn="l"/>
                <a:tab pos="8620125" algn="l"/>
                <a:tab pos="9077325" algn="l"/>
                <a:tab pos="9534525" algn="l"/>
              </a:tabLst>
              <a:defRPr/>
            </a:pPr>
            <a:endParaRPr lang="en-US" sz="2600" dirty="0">
              <a:solidFill>
                <a:srgbClr val="000000"/>
              </a:solidFill>
              <a:latin typeface="+mn-lt"/>
              <a:ea typeface="SimSun" charset="-122"/>
              <a:cs typeface="+mn-cs"/>
            </a:endParaRPr>
          </a:p>
          <a:p>
            <a:pPr marL="390525" indent="-390525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charset="0"/>
              <a:buChar char="•"/>
              <a:tabLst>
                <a:tab pos="390525" algn="l"/>
                <a:tab pos="847725" algn="l"/>
                <a:tab pos="1304925" algn="l"/>
                <a:tab pos="1762125" algn="l"/>
                <a:tab pos="2219325" algn="l"/>
                <a:tab pos="2676525" algn="l"/>
                <a:tab pos="3133725" algn="l"/>
                <a:tab pos="3590925" algn="l"/>
                <a:tab pos="4048125" algn="l"/>
                <a:tab pos="4505325" algn="l"/>
                <a:tab pos="4962525" algn="l"/>
                <a:tab pos="5419725" algn="l"/>
                <a:tab pos="5876925" algn="l"/>
                <a:tab pos="6334125" algn="l"/>
                <a:tab pos="6791325" algn="l"/>
                <a:tab pos="7248525" algn="l"/>
                <a:tab pos="7705725" algn="l"/>
                <a:tab pos="8162925" algn="l"/>
                <a:tab pos="8620125" algn="l"/>
                <a:tab pos="9077325" algn="l"/>
                <a:tab pos="9534525" algn="l"/>
              </a:tabLst>
              <a:defRPr/>
            </a:pPr>
            <a:r>
              <a:rPr lang="en-US" sz="2600" dirty="0">
                <a:solidFill>
                  <a:srgbClr val="000000"/>
                </a:solidFill>
                <a:latin typeface="+mn-lt"/>
                <a:ea typeface="SimSun" charset="-122"/>
                <a:cs typeface="+mn-cs"/>
              </a:rPr>
              <a:t>Goals should ideally be made more specific in this form to reduce misunderstandings.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998913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981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752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5400">
                <a:solidFill>
                  <a:srgbClr val="000000"/>
                </a:solidFill>
              </a:rPr>
              <a:t>Level System</a:t>
            </a: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4535488" y="3341688"/>
          <a:ext cx="7143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4" imgW="72000" imgH="173520" progId="">
                  <p:embed/>
                </p:oleObj>
              </mc:Choice>
              <mc:Fallback>
                <p:oleObj r:id="rId4" imgW="72000" imgH="173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3341688"/>
                        <a:ext cx="71437" cy="17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Video Link: </a:t>
            </a:r>
            <a:r>
              <a:rPr lang="en-US" sz="2400">
                <a:solidFill>
                  <a:srgbClr val="CCCCFF"/>
                </a:solidFill>
                <a:latin typeface="Times New Roman" pitchFamily="18" charset="0"/>
                <a:hlinkClick r:id="rId6"/>
              </a:rPr>
              <a:t> Part 1 (5:55) Rationale </a:t>
            </a:r>
          </a:p>
          <a:p>
            <a:pPr algn="ctr"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r>
              <a:rPr lang="en-US" sz="2400">
                <a:solidFill>
                  <a:srgbClr val="CCCCFF"/>
                </a:solidFill>
                <a:latin typeface="Times New Roman" pitchFamily="18" charset="0"/>
                <a:hlinkClick r:id="rId7"/>
              </a:rPr>
              <a:t>Part 2 (11:21) Solicit Rewards w/ youth </a:t>
            </a:r>
            <a:endParaRPr lang="en-US">
              <a:solidFill>
                <a:srgbClr val="CCCCFF"/>
              </a:solidFill>
              <a:latin typeface="Times New Roman" pitchFamily="18" charset="0"/>
              <a:hlinkClick r:id="rId7"/>
            </a:endParaRPr>
          </a:p>
          <a:p>
            <a:pPr algn="ctr"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r>
              <a:rPr lang="en-US" sz="2400">
                <a:solidFill>
                  <a:srgbClr val="CCCCFF"/>
                </a:solidFill>
                <a:latin typeface="Times New Roman" pitchFamily="18" charset="0"/>
                <a:hlinkClick r:id="rId8"/>
              </a:rPr>
              <a:t>Part 3 (3:24) Rev. Bonus Rewards w/sig other. </a:t>
            </a:r>
          </a:p>
          <a:p>
            <a:pPr algn="ctr"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r>
              <a:rPr lang="en-US" sz="2400">
                <a:solidFill>
                  <a:srgbClr val="CCCCFF"/>
                </a:solidFill>
                <a:latin typeface="Times New Roman" pitchFamily="18" charset="0"/>
                <a:hlinkClick r:id="rId9"/>
              </a:rPr>
              <a:t>Part 4 (25:19) Rev. goals w/youth &amp; Sig other.</a:t>
            </a:r>
            <a:endParaRPr lang="en-US">
              <a:solidFill>
                <a:srgbClr val="CCCCFF"/>
              </a:solidFill>
              <a:latin typeface="Times New Roman" pitchFamily="18" charset="0"/>
              <a:hlinkClick r:id="rId9"/>
            </a:endParaRPr>
          </a:p>
          <a:p>
            <a:pPr algn="ctr"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r>
              <a:rPr lang="en-US" sz="2400">
                <a:solidFill>
                  <a:srgbClr val="CCCCFF"/>
                </a:solidFill>
                <a:latin typeface="Times New Roman" pitchFamily="18" charset="0"/>
                <a:hlinkClick r:id="rId10"/>
              </a:rPr>
              <a:t>Part 5 (8:04) Rev. Goal achievement (future session)</a:t>
            </a:r>
            <a:endParaRPr lang="en-US">
              <a:solidFill>
                <a:srgbClr val="CCCCFF"/>
              </a:solidFill>
              <a:latin typeface="Times New Roman" pitchFamily="18" charset="0"/>
              <a:hlinkClick r:id="rId1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24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143000" y="5334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sz="5400">
                <a:solidFill>
                  <a:srgbClr val="262626"/>
                </a:solidFill>
              </a:rPr>
              <a:t>Evidence for CRA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730250" y="1828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0000"/>
              </a:lnSpc>
              <a:spcBef>
                <a:spcPts val="488"/>
              </a:spcBef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Examples of Controlled CRA Alcohol Studies</a:t>
            </a:r>
          </a:p>
          <a:p>
            <a:pPr eaLnBrk="1">
              <a:lnSpc>
                <a:spcPct val="90000"/>
              </a:lnSpc>
              <a:spcBef>
                <a:spcPts val="400"/>
              </a:spcBef>
            </a:pPr>
            <a:r>
              <a:rPr lang="en-US" sz="2100">
                <a:solidFill>
                  <a:srgbClr val="303030"/>
                </a:solidFill>
                <a:latin typeface="Times New Roman" pitchFamily="18" charset="0"/>
              </a:rPr>
              <a:t>Azrin, 1976; Azrin, Sisson, Meyers,  &amp; Godley, 1982; Miller &amp; Meyers, 2001; Smith, Meyers, &amp; Delaney, 1998; Miller, Meyers, &amp; Tonigan, 1999; Smith, Meyers, &amp; Delaney, 1998</a:t>
            </a:r>
          </a:p>
          <a:p>
            <a:pPr eaLnBrk="1">
              <a:lnSpc>
                <a:spcPct val="90000"/>
              </a:lnSpc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90000"/>
              </a:lnSpc>
              <a:spcBef>
                <a:spcPts val="488"/>
              </a:spcBef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Examples of Controlled CRA Drug Studies</a:t>
            </a:r>
          </a:p>
          <a:p>
            <a:pPr eaLnBrk="1">
              <a:lnSpc>
                <a:spcPct val="90000"/>
              </a:lnSpc>
              <a:spcBef>
                <a:spcPts val="400"/>
              </a:spcBef>
            </a:pPr>
            <a:r>
              <a:rPr lang="en-US" sz="2100">
                <a:solidFill>
                  <a:srgbClr val="303030"/>
                </a:solidFill>
                <a:latin typeface="Times New Roman" pitchFamily="18" charset="0"/>
              </a:rPr>
              <a:t>Abbott, Wellner et al., 1998; Bickel, Amass et al., 1997; Dennis, Godley et al. 2001; Higgins, Budney, &amp; Bickel, 1994; Higgens, Budney et al., 1995; Higgins, Budney et al., 1997; Higgins, Wong et al., 2000; Higgins, Sigmon et al., 2003 </a:t>
            </a:r>
          </a:p>
          <a:p>
            <a:pPr eaLnBrk="1">
              <a:lnSpc>
                <a:spcPct val="90000"/>
              </a:lnSpc>
              <a:spcBef>
                <a:spcPts val="488"/>
              </a:spcBef>
            </a:pPr>
            <a:endParaRPr lang="en-US" sz="2100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37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219200" y="2286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Treatment Planning Rationale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838200" y="1676400"/>
            <a:ext cx="72390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Treatment Planning is determined by youth &amp; caregivers.</a:t>
            </a:r>
          </a:p>
          <a:p>
            <a:pPr eaLnBrk="1">
              <a:buClr>
                <a:srgbClr val="C00000"/>
              </a:buClr>
              <a:buFont typeface="Arial" charset="0"/>
              <a:buChar char="•"/>
            </a:pPr>
            <a:endParaRPr lang="en-US" sz="260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Youth and caregivers determine the extent to which 5 skill-based treatments will be emphasized in therapy.</a:t>
            </a:r>
          </a:p>
        </p:txBody>
      </p:sp>
    </p:spTree>
    <p:extLst>
      <p:ext uri="{BB962C8B-B14F-4D97-AF65-F5344CB8AC3E}">
        <p14:creationId xmlns:p14="http://schemas.microsoft.com/office/powerpoint/2010/main" val="3044373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219200" y="2286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Treatment Planning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34290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5750" indent="-2841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>
                <a:srgbClr val="C00000"/>
              </a:buClr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Read intervention summaries in the Intervention Summary Worksheet, &amp; solicit how each would be helpful (Exhibit 7.2; see this slide)</a:t>
            </a:r>
          </a:p>
          <a:p>
            <a:pPr eaLnBrk="1">
              <a:buClr>
                <a:srgbClr val="C00000"/>
              </a:buClr>
              <a:buFont typeface="Arial" charset="0"/>
              <a:buChar char="•"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Agree or empathize with responses.</a:t>
            </a:r>
          </a:p>
          <a:p>
            <a:pPr eaLnBrk="1">
              <a:buClr>
                <a:srgbClr val="C00000"/>
              </a:buClr>
              <a:buFont typeface="Arial" charset="0"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Clr>
                <a:srgbClr val="C00000"/>
              </a:buClr>
              <a:buFont typeface="Arial" charset="0"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62134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764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219200" y="2286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Treatment Planning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371600"/>
            <a:ext cx="42767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34290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5750" indent="-2841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Tx/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ClrTx/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Solicit youth &amp; caregiver rankings of interventions using Intervention Priority Worksheet for Adolescents.</a:t>
            </a:r>
          </a:p>
          <a:p>
            <a:pPr eaLnBrk="1">
              <a:buClr>
                <a:srgbClr val="C00000"/>
              </a:buClr>
              <a:buFont typeface="Arial" charset="0"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Sum youth &amp; caregiver  intervention rankings.</a:t>
            </a:r>
          </a:p>
          <a:p>
            <a:pPr eaLnBrk="1">
              <a:buClr>
                <a:srgbClr val="C00000"/>
              </a:buClr>
              <a:buFont typeface="Arial" charset="0"/>
              <a:buChar char="•"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Rank summative rankings from lowest to highest priority. </a:t>
            </a:r>
          </a:p>
          <a:p>
            <a:pPr eaLnBrk="1">
              <a:buClr>
                <a:srgbClr val="C00000"/>
              </a:buClr>
              <a:buFont typeface="Arial" charset="0"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Interventions will be administered in the order to which they are prioritized (highest to lowest), which emphasizes them in therapy.  </a:t>
            </a:r>
          </a:p>
        </p:txBody>
      </p:sp>
    </p:spTree>
    <p:extLst>
      <p:ext uri="{BB962C8B-B14F-4D97-AF65-F5344CB8AC3E}">
        <p14:creationId xmlns:p14="http://schemas.microsoft.com/office/powerpoint/2010/main" val="1847979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76200" y="4572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800">
                <a:solidFill>
                  <a:srgbClr val="262626"/>
                </a:solidFill>
              </a:rPr>
              <a:t>Reciprocity Awareness Rationale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800">
                <a:solidFill>
                  <a:srgbClr val="303030"/>
                </a:solidFill>
                <a:latin typeface="Times New Roman" pitchFamily="18" charset="0"/>
              </a:rPr>
              <a:t>Healthy relationships are marked by an equitable exchange of reinforcement.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800">
                <a:solidFill>
                  <a:srgbClr val="303030"/>
                </a:solidFill>
                <a:latin typeface="Times New Roman" pitchFamily="18" charset="0"/>
              </a:rPr>
              <a:t>In Reciprocity Awareness family members express appreciation for one another.</a:t>
            </a:r>
          </a:p>
          <a:p>
            <a:pPr lvl="1" eaLnBrk="1">
              <a:lnSpc>
                <a:spcPct val="100000"/>
              </a:lnSpc>
              <a:spcBef>
                <a:spcPts val="43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800">
                <a:solidFill>
                  <a:srgbClr val="303030"/>
                </a:solidFill>
                <a:latin typeface="Times New Roman" pitchFamily="18" charset="0"/>
              </a:rPr>
              <a:t>Implemented early in FBT, &amp; when tension is present in family. 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800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02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48736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0" y="304800"/>
            <a:ext cx="899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000">
                <a:solidFill>
                  <a:srgbClr val="262626"/>
                </a:solidFill>
              </a:rPr>
              <a:t>Reciprocity Awareness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marL="269875" indent="-269875"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592138" indent="-269875"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defRPr/>
            </a:pPr>
            <a:r>
              <a:rPr lang="en-US" sz="2620" dirty="0" smtClean="0">
                <a:solidFill>
                  <a:srgbClr val="303030"/>
                </a:solidFill>
                <a:latin typeface="Times New Roman" pitchFamily="16" charset="0"/>
                <a:cs typeface="+mn-cs"/>
              </a:rPr>
              <a:t>Provide rationale</a:t>
            </a:r>
          </a:p>
          <a:p>
            <a:pPr eaLnBrk="1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defRPr/>
            </a:pPr>
            <a:r>
              <a:rPr lang="en-US" sz="2620" dirty="0" smtClean="0">
                <a:solidFill>
                  <a:srgbClr val="303030"/>
                </a:solidFill>
                <a:latin typeface="Times New Roman" pitchFamily="16" charset="0"/>
                <a:cs typeface="+mn-cs"/>
              </a:rPr>
              <a:t>Instruct members to record things that are appreciated about one another.</a:t>
            </a:r>
          </a:p>
          <a:p>
            <a:pPr eaLnBrk="1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defRPr/>
            </a:pPr>
            <a:r>
              <a:rPr lang="en-US" sz="2620" dirty="0" smtClean="0">
                <a:solidFill>
                  <a:srgbClr val="303030"/>
                </a:solidFill>
                <a:latin typeface="Times New Roman" pitchFamily="16" charset="0"/>
                <a:cs typeface="+mn-cs"/>
              </a:rPr>
              <a:t>Exchange appreciations.</a:t>
            </a:r>
          </a:p>
          <a:p>
            <a:pPr eaLnBrk="1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defRPr/>
            </a:pPr>
            <a:r>
              <a:rPr lang="en-US" sz="2620" dirty="0" smtClean="0">
                <a:solidFill>
                  <a:srgbClr val="303030"/>
                </a:solidFill>
                <a:latin typeface="Times New Roman" pitchFamily="16" charset="0"/>
                <a:cs typeface="+mn-cs"/>
              </a:rPr>
              <a:t>Encourage recipient to indicate these things will continue.</a:t>
            </a:r>
          </a:p>
          <a:p>
            <a:pPr lvl="1" eaLnBrk="1" hangingPunct="0">
              <a:spcBef>
                <a:spcPts val="438"/>
              </a:spcBef>
              <a:buSzPct val="100000"/>
              <a:defRPr/>
            </a:pPr>
            <a:endParaRPr lang="en-US" sz="2800" dirty="0" smtClean="0">
              <a:solidFill>
                <a:srgbClr val="303030"/>
              </a:solidFill>
              <a:latin typeface="Times New Roman" pitchFamily="1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744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7147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000">
                <a:solidFill>
                  <a:srgbClr val="262626"/>
                </a:solidFill>
              </a:rPr>
              <a:t>Reciprocity Awareness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755650" y="1497013"/>
            <a:ext cx="3429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Provide form to assign homework.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Assist family in recording family members.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Assign 1 appreciation for each family member each day.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Get commitment from each member to complete assignment.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000">
                <a:solidFill>
                  <a:srgbClr val="303030"/>
                </a:solidFill>
                <a:latin typeface="Times New Roman" pitchFamily="18" charset="0"/>
              </a:rPr>
              <a:t>Remind family each positive statement should be reciprocated!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0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000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18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52400" y="4572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800">
                <a:solidFill>
                  <a:srgbClr val="262626"/>
                </a:solidFill>
              </a:rPr>
              <a:t>Positive Request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38113" y="1676400"/>
            <a:ext cx="8991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Poorly stated requests result in less reinforcement, leading to upset/dissatisfaction.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Negative emotional states lead to undesired behaviors.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Stealing to obtain reinforcement that is difficult otherwise.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Arguments to intensify importance of what is desired.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Drug use to eliminate negative emotional states.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Positive Request is designed to improve positive communication.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27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0" y="4572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400">
                <a:solidFill>
                  <a:srgbClr val="262626"/>
                </a:solidFill>
              </a:rPr>
              <a:t>Positive Request: Worksheet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426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Distribute PR Handout.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Indicate all listed steps will be attempted for practice, but all are not necessary in real-life situations.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Solicit example of something desired by 1 member. 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Role-play PR w/ family.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10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02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0" y="4572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400">
                <a:solidFill>
                  <a:srgbClr val="262626"/>
                </a:solidFill>
              </a:rPr>
              <a:t>Positive Request: Worksheet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7687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51204" name="Object 3"/>
          <p:cNvGraphicFramePr>
            <a:graphicFrameLocks noChangeAspect="1"/>
          </p:cNvGraphicFramePr>
          <p:nvPr/>
        </p:nvGraphicFramePr>
        <p:xfrm>
          <a:off x="4535488" y="3341688"/>
          <a:ext cx="71437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5" imgW="72000" imgH="173520" progId="">
                  <p:embed/>
                </p:oleObj>
              </mc:Choice>
              <mc:Fallback>
                <p:oleObj r:id="rId5" imgW="72000" imgH="173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3341688"/>
                        <a:ext cx="71437" cy="17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752600"/>
            <a:ext cx="3886200" cy="83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0188" indent="-230188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Assign homework for review in future session. </a:t>
            </a:r>
          </a:p>
        </p:txBody>
      </p:sp>
    </p:spTree>
    <p:extLst>
      <p:ext uri="{BB962C8B-B14F-4D97-AF65-F5344CB8AC3E}">
        <p14:creationId xmlns:p14="http://schemas.microsoft.com/office/powerpoint/2010/main" val="3681430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990600" y="4572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4000">
                <a:solidFill>
                  <a:srgbClr val="262626"/>
                </a:solidFill>
              </a:rPr>
              <a:t>Positive Request Assignment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14400" y="2133600"/>
            <a:ext cx="7543800" cy="388620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marL="269875" indent="-269875"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marL="2157413" indent="-215900" eaLnBrk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614613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3071813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529013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986213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0">
              <a:spcBef>
                <a:spcPts val="488"/>
              </a:spcBef>
              <a:buClr>
                <a:srgbClr val="AD0101"/>
              </a:buClr>
              <a:buSzPct val="100000"/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303030"/>
                </a:solidFill>
                <a:latin typeface="Times New Roman" pitchFamily="16" charset="0"/>
                <a:cs typeface="+mn-cs"/>
              </a:rPr>
              <a:t>Video Link: </a:t>
            </a:r>
            <a:r>
              <a:rPr lang="en-US" sz="2000" dirty="0" smtClean="0">
                <a:solidFill>
                  <a:srgbClr val="CCCCFF"/>
                </a:solidFill>
                <a:latin typeface="Times New Roman" pitchFamily="16" charset="0"/>
                <a:cs typeface="+mn-cs"/>
                <a:hlinkClick r:id="rId3"/>
              </a:rPr>
              <a:t> Part 1 (11:42) Impromptu</a:t>
            </a:r>
          </a:p>
          <a:p>
            <a:pPr marL="0" indent="0" algn="ctr" eaLnBrk="1" hangingPunct="0">
              <a:spcBef>
                <a:spcPts val="488"/>
              </a:spcBef>
              <a:buClr>
                <a:srgbClr val="AD0101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2000" dirty="0" smtClean="0">
                <a:solidFill>
                  <a:srgbClr val="CCCCFF"/>
                </a:solidFill>
                <a:latin typeface="Times New Roman" pitchFamily="16" charset="0"/>
                <a:cs typeface="+mn-cs"/>
                <a:hlinkClick r:id="rId4"/>
              </a:rPr>
              <a:t>Part 2 (7:36)  </a:t>
            </a:r>
            <a:r>
              <a:rPr lang="fr-FR" sz="2000" dirty="0" err="1" smtClean="0">
                <a:solidFill>
                  <a:srgbClr val="CCCCFF"/>
                </a:solidFill>
                <a:latin typeface="Times New Roman" pitchFamily="16" charset="0"/>
                <a:cs typeface="+mn-cs"/>
                <a:hlinkClick r:id="rId4"/>
              </a:rPr>
              <a:t>Rationale</a:t>
            </a:r>
            <a:r>
              <a:rPr lang="fr-FR" sz="2000" dirty="0" smtClean="0">
                <a:solidFill>
                  <a:srgbClr val="CCCCFF"/>
                </a:solidFill>
                <a:latin typeface="Times New Roman" pitchFamily="16" charset="0"/>
                <a:cs typeface="+mn-cs"/>
                <a:hlinkClick r:id="rId4"/>
              </a:rPr>
              <a:t>/ TP </a:t>
            </a:r>
            <a:r>
              <a:rPr lang="fr-FR" sz="2000" dirty="0" err="1" smtClean="0">
                <a:solidFill>
                  <a:srgbClr val="CCCCFF"/>
                </a:solidFill>
                <a:latin typeface="Times New Roman" pitchFamily="16" charset="0"/>
                <a:cs typeface="+mn-cs"/>
                <a:hlinkClick r:id="rId4"/>
              </a:rPr>
              <a:t>models</a:t>
            </a:r>
            <a:r>
              <a:rPr lang="fr-FR" sz="2000" dirty="0" smtClean="0">
                <a:solidFill>
                  <a:srgbClr val="CCCCFF"/>
                </a:solidFill>
                <a:latin typeface="Times New Roman" pitchFamily="16" charset="0"/>
                <a:cs typeface="+mn-cs"/>
                <a:hlinkClick r:id="rId4"/>
              </a:rPr>
              <a:t> PR </a:t>
            </a:r>
            <a:endParaRPr lang="en-US" sz="2000" dirty="0" smtClean="0">
              <a:solidFill>
                <a:srgbClr val="CCCCFF"/>
              </a:solidFill>
              <a:latin typeface="Times New Roman" pitchFamily="16" charset="0"/>
              <a:cs typeface="+mn-cs"/>
            </a:endParaRPr>
          </a:p>
          <a:p>
            <a:pPr lvl="4" algn="ctr" eaLnBrk="1">
              <a:spcBef>
                <a:spcPts val="3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 smtClean="0">
                <a:solidFill>
                  <a:srgbClr val="CCCCFF"/>
                </a:solidFill>
                <a:latin typeface="Times New Roman" pitchFamily="16" charset="0"/>
                <a:cs typeface="+mn-cs"/>
                <a:hlinkClick r:id="rId5"/>
              </a:rPr>
              <a:t>Part 3 (5:27) Role-Play PR w/youth</a:t>
            </a:r>
          </a:p>
          <a:p>
            <a:pPr eaLnBrk="1">
              <a:spcAft>
                <a:spcPts val="1425"/>
              </a:spcAft>
              <a:buSzPct val="100000"/>
              <a:defRPr/>
            </a:pPr>
            <a:endParaRPr lang="en-US" sz="2400" dirty="0" smtClean="0">
              <a:solidFill>
                <a:srgbClr val="303030"/>
              </a:solidFill>
              <a:latin typeface="Times New Roman" pitchFamily="1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465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52400" y="6858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5400">
                <a:solidFill>
                  <a:srgbClr val="262626"/>
                </a:solidFill>
              </a:rPr>
              <a:t>Evidence for FBT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09600" y="1905000"/>
            <a:ext cx="784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Controlled Drug and Alcohol Studies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Azrin, Acierno et al., 1996; Azrin, Donohue et al., 2001; Azrin, Donohue et al., 1994; Azrin, McMahon et al., 1994; Donohue, Azrin et al., 1998</a:t>
            </a:r>
          </a:p>
          <a:p>
            <a:pPr eaLnBrk="1">
              <a:lnSpc>
                <a:spcPct val="100000"/>
              </a:lnSpc>
              <a:spcBef>
                <a:spcPts val="438"/>
              </a:spcBef>
            </a:pPr>
            <a:endParaRPr 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Uncontrolled Drug and Alcohol Studies</a:t>
            </a:r>
          </a:p>
          <a:p>
            <a:pPr eaLnBrk="1">
              <a:lnSpc>
                <a:spcPct val="100000"/>
              </a:lnSpc>
              <a:spcBef>
                <a:spcPts val="488"/>
              </a:spcBef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Donohue, Romero et al., 2010; Donohue &amp; Azrin, 2002; LaPota, Donohue, Warren, &amp; Allen, 2011; Romero, Donohue, Allen, 2010; Romero, Donohue et al., 2010</a:t>
            </a:r>
          </a:p>
          <a:p>
            <a:pPr eaLnBrk="1">
              <a:lnSpc>
                <a:spcPct val="100000"/>
              </a:lnSpc>
              <a:spcAft>
                <a:spcPts val="1425"/>
              </a:spcAft>
            </a:pPr>
            <a:endParaRPr lang="en-US" sz="2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3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220788" y="457200"/>
            <a:ext cx="6781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/>
            <a:r>
              <a:rPr lang="en-US" sz="3600">
                <a:solidFill>
                  <a:srgbClr val="000000"/>
                </a:solidFill>
              </a:rPr>
              <a:t>Environmental/Stimulus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676400"/>
            <a:ext cx="7467600" cy="3441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4163" indent="-284163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Triggers in the environment lead to drug use and problem behaviors.</a:t>
            </a:r>
          </a:p>
          <a:p>
            <a:pPr marL="284163" indent="-284163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sz="2600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marL="284163" indent="-284163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In this intervention, youth and sig. others are taught to identify “at-risk” and “safe” triggers for youth.</a:t>
            </a:r>
          </a:p>
          <a:p>
            <a:pPr marL="284163" indent="-284163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sz="2600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marL="284163" indent="-284163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The team then works to restructure the environment to minimize time with “at-risk” items.  </a:t>
            </a:r>
          </a:p>
          <a:p>
            <a:pPr marL="284163" indent="-284163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US" sz="2600" dirty="0">
              <a:latin typeface="+mn-lt"/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470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609600" y="1828800"/>
            <a:ext cx="34290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Obtain w/ youth &amp; sig other individually to generate a comprehensive list of “safe” and “at-risk” items to drug use/problem behavior.</a:t>
            </a:r>
          </a:p>
          <a:p>
            <a:pPr eaLnBrk="1">
              <a:buFont typeface="Arial" charset="0"/>
              <a:buNone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buFont typeface="Arial" charset="0"/>
              <a:buNone/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1752600"/>
            <a:ext cx="5091112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20788" y="4572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Developing “Safe/At-Risk” lists</a:t>
            </a:r>
          </a:p>
        </p:txBody>
      </p:sp>
    </p:spTree>
    <p:extLst>
      <p:ext uri="{BB962C8B-B14F-4D97-AF65-F5344CB8AC3E}">
        <p14:creationId xmlns:p14="http://schemas.microsoft.com/office/powerpoint/2010/main" val="3074812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Environmental/Stimulus Control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47434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228600" y="2514600"/>
            <a:ext cx="2971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30188" indent="-2301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Use the “Things to Do and Places I Like to Visit Worksheet” to generate additional “Safe” items.</a:t>
            </a:r>
          </a:p>
        </p:txBody>
      </p:sp>
    </p:spTree>
    <p:extLst>
      <p:ext uri="{BB962C8B-B14F-4D97-AF65-F5344CB8AC3E}">
        <p14:creationId xmlns:p14="http://schemas.microsoft.com/office/powerpoint/2010/main" val="114511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Environmental/Stimulus Control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50673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228600" y="2208213"/>
            <a:ext cx="297180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68275" indent="-1682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>
                <a:srgbClr val="C00000"/>
              </a:buClr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Use “Things That May Lead to Drug Use and Other Problem Behaviors” Worksheet to generate additional “At-risk” items.</a:t>
            </a:r>
          </a:p>
        </p:txBody>
      </p:sp>
    </p:spTree>
    <p:extLst>
      <p:ext uri="{BB962C8B-B14F-4D97-AF65-F5344CB8AC3E}">
        <p14:creationId xmlns:p14="http://schemas.microsoft.com/office/powerpoint/2010/main" val="968265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143000" y="2286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Environmental/Stimulus Control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295400"/>
            <a:ext cx="3617912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133600"/>
            <a:ext cx="3581400" cy="83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4163" indent="-168275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SimSun" charset="-122"/>
                <a:cs typeface="+mn-cs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Solicit family activity from youth.</a:t>
            </a:r>
          </a:p>
        </p:txBody>
      </p:sp>
    </p:spTree>
    <p:extLst>
      <p:ext uri="{BB962C8B-B14F-4D97-AF65-F5344CB8AC3E}">
        <p14:creationId xmlns:p14="http://schemas.microsoft.com/office/powerpoint/2010/main" val="3219205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6"/>
          <p:cNvSpPr>
            <a:spLocks noGrp="1"/>
          </p:cNvSpPr>
          <p:nvPr>
            <p:ph idx="1"/>
          </p:nvPr>
        </p:nvSpPr>
        <p:spPr>
          <a:xfrm>
            <a:off x="762000" y="685800"/>
            <a:ext cx="7540625" cy="5486400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000000"/>
                </a:solidFill>
              </a:rPr>
              <a:t>Environmental/Stimulus Control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2600" smtClean="0"/>
              <a:t>Future sessions involve:</a:t>
            </a:r>
          </a:p>
          <a:p>
            <a:pPr lvl="1">
              <a:buClr>
                <a:srgbClr val="C00000"/>
              </a:buClr>
              <a:buFont typeface="Arial" charset="0"/>
              <a:buChar char="•"/>
            </a:pPr>
            <a:r>
              <a:rPr lang="en-US" sz="2200" smtClean="0"/>
              <a:t>Reviewing assigned family activity, &amp; assign another activity.	</a:t>
            </a:r>
          </a:p>
          <a:p>
            <a:pPr lvl="1">
              <a:buClr>
                <a:srgbClr val="C00000"/>
              </a:buClr>
              <a:buFont typeface="Arial" charset="0"/>
              <a:buChar char="•"/>
            </a:pPr>
            <a:r>
              <a:rPr lang="en-US" sz="2200" smtClean="0"/>
              <a:t>Meeting w/ youth &amp; caregiver to review Safe Items.</a:t>
            </a:r>
          </a:p>
          <a:p>
            <a:pPr lvl="1">
              <a:buClr>
                <a:srgbClr val="C00000"/>
              </a:buClr>
              <a:buFont typeface="Arial" charset="0"/>
              <a:buChar char="•"/>
            </a:pPr>
            <a:r>
              <a:rPr lang="en-US" sz="2200" smtClean="0"/>
              <a:t>Meeting w/ youth &amp; caregivers individually to review At-Risk items</a:t>
            </a:r>
            <a:r>
              <a:rPr lang="en-US" sz="2600" smtClean="0"/>
              <a:t>.</a:t>
            </a:r>
          </a:p>
          <a:p>
            <a:pPr lvl="1">
              <a:buClr>
                <a:srgbClr val="C00000"/>
              </a:buClr>
              <a:buFont typeface="Arial" charset="0"/>
              <a:buChar char="•"/>
            </a:pPr>
            <a:r>
              <a:rPr lang="en-US" sz="2200" smtClean="0"/>
              <a:t>Solicit things youth did (or can do) to stay clean &amp; out of trouble.</a:t>
            </a:r>
          </a:p>
          <a:p>
            <a:pPr lvl="1">
              <a:buClr>
                <a:srgbClr val="C00000"/>
              </a:buClr>
              <a:buFont typeface="Arial" charset="0"/>
              <a:buChar char="•"/>
            </a:pPr>
            <a:r>
              <a:rPr lang="en-US" sz="2200" smtClean="0"/>
              <a:t>Solicit things caregiver did (or can do) to assist youth in staying clean &amp; out of trouble.</a:t>
            </a:r>
          </a:p>
        </p:txBody>
      </p:sp>
    </p:spTree>
    <p:extLst>
      <p:ext uri="{BB962C8B-B14F-4D97-AF65-F5344CB8AC3E}">
        <p14:creationId xmlns:p14="http://schemas.microsoft.com/office/powerpoint/2010/main" val="24345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Environmental/Stimulus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600200"/>
            <a:ext cx="6096000" cy="215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ea typeface="SimSun" charset="-122"/>
                <a:cs typeface="+mn-cs"/>
              </a:rPr>
              <a:t> Video Link :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SimSun" charset="-122"/>
                <a:cs typeface="+mn-cs"/>
                <a:hlinkClick r:id="rId3"/>
              </a:rPr>
              <a:t> Part 1 (2:18) Rev. likes/dislikes of Triggers w/youth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SimSun" charset="-122"/>
                <a:cs typeface="+mn-cs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C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SimSun" charset="-122"/>
              <a:cs typeface="+mn-cs"/>
              <a:hlinkClick r:id=""/>
            </a:endParaRPr>
          </a:p>
          <a:p>
            <a:pPr algn="ctr" hangingPunct="0">
              <a:lnSpc>
                <a:spcPct val="93000"/>
              </a:lnSpc>
              <a:buClr>
                <a:srgbClr val="C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SimSun" charset="-122"/>
                <a:cs typeface="+mn-cs"/>
                <a:hlinkClick r:id=""/>
              </a:rPr>
              <a:t>Part 2 (0:25) Solicit Confidentiality w/Youth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SimSun" charset="-122"/>
              <a:cs typeface="+mn-cs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SimSun" charset="-122"/>
              <a:cs typeface="+mn-cs"/>
              <a:hlinkClick r:id="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SimSun" charset="-122"/>
                <a:cs typeface="+mn-cs"/>
                <a:hlinkClick r:id=""/>
              </a:rPr>
              <a:t>Part 3 (18:37) Rev. time spent w/ items on “safe”/ “at-risk” lists (future session)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SimSun" charset="-122"/>
              <a:cs typeface="+mn-cs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schemeClr val="tx2"/>
              </a:solidFill>
              <a:latin typeface="+mn-lt"/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331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220788" y="4572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Self Control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905000" y="1524000"/>
            <a:ext cx="6096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1752600" y="1447800"/>
            <a:ext cx="6477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1676400"/>
            <a:ext cx="6477000" cy="232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4163" indent="-284163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Drug use &amp; troublesome behavior are associated with w/ impulse control problems.</a:t>
            </a:r>
          </a:p>
          <a:p>
            <a:pPr marL="284163" indent="-284163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sz="2600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marL="284163" indent="-284163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Self Control designed to teach youth to identify antecedents to problem behavior, &amp; replace w/ non-problem behavior.</a:t>
            </a:r>
          </a:p>
        </p:txBody>
      </p:sp>
    </p:spTree>
    <p:extLst>
      <p:ext uri="{BB962C8B-B14F-4D97-AF65-F5344CB8AC3E}">
        <p14:creationId xmlns:p14="http://schemas.microsoft.com/office/powerpoint/2010/main" val="1645005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381000" y="457200"/>
            <a:ext cx="6783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Self Control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400300"/>
            <a:ext cx="229393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2514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2667000"/>
            <a:ext cx="3514725" cy="1581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68275" indent="-168275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Solicit trigger situation.</a:t>
            </a:r>
          </a:p>
          <a:p>
            <a:pPr marL="168275" indent="-168275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tabLst>
                <a:tab pos="168275" algn="l"/>
              </a:tabLst>
              <a:defRPr/>
            </a:pPr>
            <a:endParaRPr lang="en-US" sz="2600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marL="168275" indent="-168275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tabLst>
                <a:tab pos="168275" algn="l"/>
              </a:tabLst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Role-play self control</a:t>
            </a:r>
          </a:p>
          <a:p>
            <a:pPr marL="168275" indent="-168275" hangingPunct="0">
              <a:lnSpc>
                <a:spcPct val="93000"/>
              </a:lnSpc>
              <a:buClr>
                <a:srgbClr val="C00000"/>
              </a:buClr>
              <a:buSzPct val="100000"/>
              <a:buFont typeface="Times New Roman" pitchFamily="16" charset="0"/>
              <a:buNone/>
              <a:tabLst>
                <a:tab pos="168275" algn="l"/>
              </a:tabLst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  trials.</a:t>
            </a:r>
          </a:p>
        </p:txBody>
      </p:sp>
    </p:spTree>
    <p:extLst>
      <p:ext uri="{BB962C8B-B14F-4D97-AF65-F5344CB8AC3E}">
        <p14:creationId xmlns:p14="http://schemas.microsoft.com/office/powerpoint/2010/main" val="886749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220788" y="4572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Self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614488"/>
            <a:ext cx="6248400" cy="163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ea typeface="SimSun" charset="-122"/>
                <a:cs typeface="+mn-cs"/>
              </a:rPr>
              <a:t> Video Link: </a:t>
            </a:r>
            <a:r>
              <a:rPr lang="en-US" dirty="0">
                <a:solidFill>
                  <a:schemeClr val="tx2"/>
                </a:solidFill>
                <a:latin typeface="+mn-lt"/>
                <a:ea typeface="SimSun" charset="-122"/>
                <a:cs typeface="+mn-cs"/>
                <a:hlinkClick r:id="rId3"/>
              </a:rPr>
              <a:t>Part 1 (10:50) Brainstorm triggers with youth/TP Models SC/Client rates TP</a:t>
            </a:r>
            <a:endParaRPr lang="en-US" dirty="0">
              <a:solidFill>
                <a:schemeClr val="tx2"/>
              </a:solidFill>
              <a:latin typeface="+mn-lt"/>
              <a:ea typeface="SimSun" charset="-122"/>
              <a:cs typeface="+mn-cs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schemeClr val="tx2"/>
              </a:solidFill>
              <a:latin typeface="+mn-lt"/>
              <a:ea typeface="SimSun" charset="-122"/>
              <a:cs typeface="+mn-cs"/>
              <a:hlinkClick r:id="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ea typeface="SimSun" charset="-122"/>
                <a:cs typeface="+mn-cs"/>
                <a:hlinkClick r:id=""/>
              </a:rPr>
              <a:t>Part 2 (8:04) Role-Play SC w/youth</a:t>
            </a:r>
            <a:endParaRPr lang="en-US" dirty="0">
              <a:solidFill>
                <a:schemeClr val="tx2"/>
              </a:solidFill>
              <a:latin typeface="+mn-lt"/>
              <a:ea typeface="SimSun" charset="-122"/>
              <a:cs typeface="+mn-cs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schemeClr val="tx2"/>
              </a:solidFill>
              <a:latin typeface="+mn-lt"/>
              <a:ea typeface="SimSun" charset="-122"/>
              <a:cs typeface="+mn-cs"/>
              <a:hlinkClick r:id="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ea typeface="SimSun" charset="-122"/>
                <a:cs typeface="+mn-cs"/>
                <a:hlinkClick r:id=""/>
              </a:rPr>
              <a:t> Part 3 (9:46) Youth/TP rate youth’s role-play of skills</a:t>
            </a:r>
            <a:endParaRPr lang="en-US" dirty="0">
              <a:solidFill>
                <a:schemeClr val="tx2"/>
              </a:solidFill>
              <a:latin typeface="+mn-lt"/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443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533400" y="547688"/>
            <a:ext cx="91170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000">
                <a:solidFill>
                  <a:srgbClr val="262626"/>
                </a:solidFill>
              </a:rPr>
              <a:t>Mechanisms of Change in FBT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marL="9144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8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600">
                <a:solidFill>
                  <a:srgbClr val="303030"/>
                </a:solidFill>
                <a:latin typeface="Times New Roman" pitchFamily="18" charset="0"/>
              </a:rPr>
              <a:t>Treatment attempts to prevent antecedent conditions that facilitate drug use &amp; other problem behaviors by:</a:t>
            </a:r>
          </a:p>
          <a:p>
            <a:pPr eaLnBrk="1">
              <a:lnSpc>
                <a:spcPct val="80000"/>
              </a:lnSpc>
              <a:spcBef>
                <a:spcPts val="488"/>
              </a:spcBef>
              <a:buClr>
                <a:srgbClr val="C00000"/>
              </a:buClr>
              <a:buFontTx/>
              <a:buNone/>
            </a:pPr>
            <a:endParaRPr lang="en-US" sz="26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80000"/>
              </a:lnSpc>
              <a:spcBef>
                <a:spcPts val="438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	Enhancing social relationships and skills needed to establish 		abstinence and pro-social behavior.</a:t>
            </a:r>
          </a:p>
          <a:p>
            <a:pPr eaLnBrk="1">
              <a:lnSpc>
                <a:spcPct val="80000"/>
              </a:lnSpc>
              <a:spcAft>
                <a:spcPts val="1425"/>
              </a:spcAft>
              <a:buClr>
                <a:srgbClr val="C00000"/>
              </a:buClr>
              <a:buFontTx/>
              <a:buNone/>
            </a:pPr>
            <a:endParaRPr 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lnSpc>
                <a:spcPct val="80000"/>
              </a:lnSpc>
              <a:spcBef>
                <a:spcPts val="438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	Teaching strategies to prevent urges and impulsive behaviors 		that make drug use and other problem behaviors easier.</a:t>
            </a:r>
          </a:p>
          <a:p>
            <a:pPr eaLnBrk="1">
              <a:lnSpc>
                <a:spcPct val="80000"/>
              </a:lnSpc>
              <a:spcAft>
                <a:spcPts val="1425"/>
              </a:spcAft>
              <a:buClr>
                <a:srgbClr val="C00000"/>
              </a:buClr>
              <a:buFontTx/>
              <a:buNone/>
            </a:pPr>
            <a:endParaRPr 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lnSpc>
                <a:spcPct val="80000"/>
              </a:lnSpc>
              <a:spcBef>
                <a:spcPts val="438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	Allowing or facilitating neg. consequences for drug use </a:t>
            </a:r>
          </a:p>
          <a:p>
            <a:pPr lvl="2" indent="0" eaLnBrk="1">
              <a:lnSpc>
                <a:spcPct val="80000"/>
              </a:lnSpc>
              <a:spcBef>
                <a:spcPts val="438"/>
              </a:spcBef>
              <a:buClr>
                <a:srgbClr val="C00000"/>
              </a:buClr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	and other problem behaviors.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547688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844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220788" y="4572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Job-Getting Skills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828800"/>
            <a:ext cx="6400800" cy="3813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Employment is usually incompatible with drug use/problem behavior because it raises self-worth and provides learning opportunities.</a:t>
            </a:r>
          </a:p>
          <a:p>
            <a:pPr marL="346075" indent="-346075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sz="2600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marL="346075" indent="-346075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Job-Getting Skills Training may be used to assist youth in getting job interviews, and doing well in these interviews.</a:t>
            </a:r>
          </a:p>
          <a:p>
            <a:pPr marL="346075" indent="-346075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sz="2600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600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557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38455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Gaining Employment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4191000" cy="4471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0188" indent="-230188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Review how a job would assist youth.</a:t>
            </a:r>
          </a:p>
          <a:p>
            <a:pPr marL="230188" indent="-230188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marL="230188" indent="-230188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Determine 3 strengths of youth relevant to gaining employment.</a:t>
            </a:r>
          </a:p>
          <a:p>
            <a:pPr marL="230188" indent="-230188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marL="230188" indent="-230188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Determine potential employers.</a:t>
            </a:r>
          </a:p>
          <a:p>
            <a:pPr marL="230188" indent="-230188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marL="230188" indent="-230188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Use Job Interviewing Skills Worksheet (see Exhibit 12.2) to role-play job-interview solicitation (usually via phone call).</a:t>
            </a:r>
          </a:p>
          <a:p>
            <a:pPr marL="230188" indent="-230188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marL="230188" indent="-230188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Role-play preparation of job interview using Job Interviewing Skills Worksheet.</a:t>
            </a:r>
          </a:p>
          <a:p>
            <a:pPr marL="230188" indent="-230188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marL="230188" indent="-230188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Assist youth in making phone calls to potential employers.</a:t>
            </a:r>
          </a:p>
        </p:txBody>
      </p:sp>
    </p:spTree>
    <p:extLst>
      <p:ext uri="{BB962C8B-B14F-4D97-AF65-F5344CB8AC3E}">
        <p14:creationId xmlns:p14="http://schemas.microsoft.com/office/powerpoint/2010/main" val="3153818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220788" y="4572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680" rIns="0" bIns="0" anchor="ctr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Gaining Employment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1676400"/>
            <a:ext cx="46482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algn="ctr" hangingPunct="0">
              <a:lnSpc>
                <a:spcPct val="93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SimSun" charset="-122"/>
                <a:cs typeface="+mn-cs"/>
              </a:rPr>
              <a:t>Video Link: </a:t>
            </a:r>
            <a:r>
              <a:rPr lang="en-US" dirty="0">
                <a:solidFill>
                  <a:schemeClr val="tx1"/>
                </a:solidFill>
                <a:latin typeface="+mn-lt"/>
                <a:ea typeface="SimSun" charset="-122"/>
                <a:cs typeface="+mn-cs"/>
                <a:hlinkClick r:id="rId3"/>
              </a:rPr>
              <a:t>Part 1 (2:33) TP Explains steps for soliciting interview.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SimSun" charset="-122"/>
                <a:cs typeface="+mn-cs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C00000"/>
              </a:buClr>
              <a:buSzPct val="100000"/>
              <a:buFont typeface="Times New Roman" pitchFamily="16" charset="0"/>
              <a:buNone/>
              <a:defRPr/>
            </a:pPr>
            <a:endParaRPr lang="en-US" sz="16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SimSun" charset="-122"/>
              <a:cs typeface="+mn-cs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SimSun" charset="-122"/>
                <a:cs typeface="+mn-cs"/>
                <a:hlinkClick r:id="rId4"/>
              </a:rPr>
              <a:t>Part 2 (4:54) TP models Interviewing Skills.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SimSun" charset="-122"/>
                <a:cs typeface="+mn-cs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SimSun" charset="-122"/>
                <a:cs typeface="+mn-cs"/>
                <a:hlinkClick r:id="rId5"/>
              </a:rPr>
              <a:t>Part 3 (3:33)  Youth Practices Soliciting interview from potential employer.</a:t>
            </a:r>
            <a:endParaRPr lang="en-US" dirty="0">
              <a:solidFill>
                <a:schemeClr val="tx1"/>
              </a:solidFill>
              <a:latin typeface="+mn-lt"/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771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0" y="228600"/>
            <a:ext cx="899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5400">
                <a:solidFill>
                  <a:srgbClr val="262626"/>
                </a:solidFill>
              </a:rPr>
              <a:t>Contact Information</a:t>
            </a:r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1588" y="63500"/>
            <a:ext cx="1809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>
            <a:spAutoFit/>
          </a:bodyPr>
          <a:lstStyle/>
          <a:p>
            <a:pPr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1000">
                <a:solidFill>
                  <a:srgbClr val="000000"/>
                </a:solidFill>
                <a:latin typeface="Times New Roman" pitchFamily="18" charset="0"/>
              </a:rPr>
            </a:br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1588" y="63500"/>
            <a:ext cx="1809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>
            <a:spAutoFit/>
          </a:bodyPr>
          <a:lstStyle/>
          <a:p>
            <a:pPr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1000">
                <a:solidFill>
                  <a:srgbClr val="000000"/>
                </a:solidFill>
                <a:latin typeface="Times New Roman" pitchFamily="18" charset="0"/>
              </a:rPr>
            </a:br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228600" y="1524000"/>
            <a:ext cx="8534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Brad Donohue, Ph.D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Professor, University of Nevada Las Vegas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Department of Psychology 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455030 Maryland Parkway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Box 5030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Las Vegas, NV 89154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Office: 702 895 2468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Cell: 702 557 5111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Email: </a:t>
            </a:r>
            <a:r>
              <a:rPr lang="en-US" sz="2800">
                <a:solidFill>
                  <a:srgbClr val="CCCCFF"/>
                </a:solidFill>
                <a:latin typeface="Times New Roman" pitchFamily="18" charset="0"/>
                <a:hlinkClick r:id="rId3"/>
              </a:rPr>
              <a:t>bradley.donohue@unlv.com</a:t>
            </a:r>
          </a:p>
        </p:txBody>
      </p:sp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03488"/>
            <a:ext cx="2128838" cy="27543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51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219200" y="533400"/>
            <a:ext cx="67802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000">
                <a:solidFill>
                  <a:srgbClr val="262626"/>
                </a:solidFill>
              </a:rPr>
              <a:t>FBT Intervention Components in Adolescents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248400" y="6208713"/>
            <a:ext cx="213201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9220" name="Picture 6" descr="adolescent 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1828800"/>
            <a:ext cx="4267200" cy="4737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hangingPunct="0">
              <a:spcBef>
                <a:spcPts val="488"/>
              </a:spcBef>
              <a:buClr>
                <a:srgbClr val="AD0101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400" kern="0" dirty="0">
                <a:solidFill>
                  <a:srgbClr val="303030"/>
                </a:solidFill>
                <a:ea typeface="SimSun" charset="-122"/>
                <a:cs typeface="+mn-cs"/>
              </a:rPr>
              <a:t>Preparatory:</a:t>
            </a:r>
          </a:p>
          <a:p>
            <a:pPr marL="713232" lvl="1" indent="-457200" eaLnBrk="0" hangingPunct="0">
              <a:lnSpc>
                <a:spcPct val="95000"/>
              </a:lnSpc>
              <a:spcBef>
                <a:spcPts val="488"/>
              </a:spcBef>
              <a:buClr>
                <a:srgbClr val="AD0101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000" kern="0" dirty="0">
                <a:solidFill>
                  <a:srgbClr val="303030"/>
                </a:solidFill>
                <a:ea typeface="SimSun" charset="-122"/>
                <a:cs typeface="+mn-cs"/>
              </a:rPr>
              <a:t>Structured Agendas</a:t>
            </a:r>
          </a:p>
          <a:p>
            <a:pPr marL="713232" lvl="1" indent="-457200" eaLnBrk="0" hangingPunct="0">
              <a:lnSpc>
                <a:spcPct val="95000"/>
              </a:lnSpc>
              <a:spcBef>
                <a:spcPts val="488"/>
              </a:spcBef>
              <a:buClr>
                <a:srgbClr val="AD0101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000" kern="0" dirty="0">
                <a:solidFill>
                  <a:srgbClr val="303030"/>
                </a:solidFill>
                <a:ea typeface="SimSun" charset="-122"/>
                <a:cs typeface="+mn-cs"/>
              </a:rPr>
              <a:t>Program Orientation</a:t>
            </a:r>
          </a:p>
          <a:p>
            <a:pPr marL="457200" indent="-457200" eaLnBrk="0" hangingPunct="0">
              <a:lnSpc>
                <a:spcPct val="95000"/>
              </a:lnSpc>
              <a:spcBef>
                <a:spcPts val="488"/>
              </a:spcBef>
              <a:buClr>
                <a:srgbClr val="AD0101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400" kern="0" dirty="0">
                <a:solidFill>
                  <a:srgbClr val="303030"/>
                </a:solidFill>
                <a:ea typeface="SimSun" charset="-122"/>
                <a:cs typeface="+mn-cs"/>
              </a:rPr>
              <a:t>Motivation-Focused:</a:t>
            </a:r>
          </a:p>
          <a:p>
            <a:pPr marL="713232" lvl="1" indent="-457200" eaLnBrk="0" hangingPunct="0">
              <a:lnSpc>
                <a:spcPct val="95000"/>
              </a:lnSpc>
              <a:spcBef>
                <a:spcPts val="488"/>
              </a:spcBef>
              <a:buClr>
                <a:srgbClr val="AD0101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000" kern="0" dirty="0">
                <a:solidFill>
                  <a:srgbClr val="303030"/>
                </a:solidFill>
                <a:ea typeface="SimSun" charset="-122"/>
                <a:cs typeface="+mn-cs"/>
              </a:rPr>
              <a:t>Treatment Planning</a:t>
            </a:r>
          </a:p>
          <a:p>
            <a:pPr marL="713232" lvl="1" indent="-457200" eaLnBrk="0" hangingPunct="0">
              <a:lnSpc>
                <a:spcPct val="95000"/>
              </a:lnSpc>
              <a:spcBef>
                <a:spcPts val="488"/>
              </a:spcBef>
              <a:buClr>
                <a:srgbClr val="AD0101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000" kern="0" dirty="0">
                <a:solidFill>
                  <a:srgbClr val="303030"/>
                </a:solidFill>
                <a:ea typeface="SimSun" charset="-122"/>
                <a:cs typeface="+mn-cs"/>
              </a:rPr>
              <a:t>Consequence Review</a:t>
            </a:r>
          </a:p>
          <a:p>
            <a:pPr marL="521843" indent="-457200" eaLnBrk="0" hangingPunct="0">
              <a:lnSpc>
                <a:spcPct val="95000"/>
              </a:lnSpc>
              <a:spcBef>
                <a:spcPts val="438"/>
              </a:spcBef>
              <a:buClr>
                <a:srgbClr val="AD0101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400" kern="0" dirty="0">
                <a:solidFill>
                  <a:srgbClr val="000000"/>
                </a:solidFill>
                <a:ea typeface="SimSun" charset="-122"/>
                <a:cs typeface="+mn-cs"/>
              </a:rPr>
              <a:t>Foundation Modules:</a:t>
            </a:r>
          </a:p>
          <a:p>
            <a:pPr marL="777875" lvl="1" indent="-457200" eaLnBrk="0" hangingPunct="0">
              <a:lnSpc>
                <a:spcPct val="95000"/>
              </a:lnSpc>
              <a:spcBef>
                <a:spcPts val="438"/>
              </a:spcBef>
              <a:buClr>
                <a:srgbClr val="AD0101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000" kern="0" dirty="0">
                <a:solidFill>
                  <a:srgbClr val="000000"/>
                </a:solidFill>
                <a:ea typeface="SimSun" charset="-122"/>
                <a:cs typeface="+mn-cs"/>
              </a:rPr>
              <a:t>Contingency Management</a:t>
            </a:r>
          </a:p>
          <a:p>
            <a:pPr marL="777875" lvl="1" indent="-457200" eaLnBrk="0" hangingPunct="0">
              <a:lnSpc>
                <a:spcPct val="95000"/>
              </a:lnSpc>
              <a:spcBef>
                <a:spcPts val="438"/>
              </a:spcBef>
              <a:buClr>
                <a:srgbClr val="AD0101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000" kern="0" dirty="0">
                <a:solidFill>
                  <a:srgbClr val="000000"/>
                </a:solidFill>
                <a:ea typeface="SimSun" charset="-122"/>
                <a:cs typeface="+mn-cs"/>
              </a:rPr>
              <a:t>Stimulus Control</a:t>
            </a:r>
          </a:p>
          <a:p>
            <a:pPr marL="777875" lvl="1" indent="-457200" eaLnBrk="0" hangingPunct="0">
              <a:lnSpc>
                <a:spcPct val="95000"/>
              </a:lnSpc>
              <a:spcBef>
                <a:spcPts val="438"/>
              </a:spcBef>
              <a:buClr>
                <a:srgbClr val="AD0101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000" kern="0" dirty="0">
                <a:solidFill>
                  <a:srgbClr val="303030"/>
                </a:solidFill>
                <a:ea typeface="SimSun" charset="-122"/>
                <a:cs typeface="+mn-cs"/>
              </a:rPr>
              <a:t>Self-Control</a:t>
            </a:r>
          </a:p>
          <a:p>
            <a:pPr marL="777875" lvl="1" indent="-457200" eaLnBrk="0" hangingPunct="0">
              <a:lnSpc>
                <a:spcPct val="95000"/>
              </a:lnSpc>
              <a:spcBef>
                <a:spcPts val="438"/>
              </a:spcBef>
              <a:buClr>
                <a:srgbClr val="AD0101"/>
              </a:buClr>
              <a:buSzPct val="45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en-US" sz="2000" kern="0" dirty="0">
              <a:solidFill>
                <a:srgbClr val="303030"/>
              </a:solidFill>
              <a:ea typeface="SimSun" charset="-122"/>
              <a:cs typeface="+mn-cs"/>
            </a:endParaRPr>
          </a:p>
          <a:p>
            <a:pPr marL="777875" lvl="1" indent="-457200" eaLnBrk="0" hangingPunct="0">
              <a:lnSpc>
                <a:spcPct val="95000"/>
              </a:lnSpc>
              <a:spcBef>
                <a:spcPts val="438"/>
              </a:spcBef>
              <a:buClr>
                <a:srgbClr val="AD0101"/>
              </a:buClr>
              <a:buSzPct val="45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en-US" sz="2000" kern="0" dirty="0">
              <a:solidFill>
                <a:srgbClr val="303030"/>
              </a:solidFill>
              <a:ea typeface="SimSun" charset="-122"/>
              <a:cs typeface="+mn-cs"/>
            </a:endParaRPr>
          </a:p>
          <a:p>
            <a:pPr marL="521843" indent="-457200" eaLnBrk="0" hangingPunct="0">
              <a:lnSpc>
                <a:spcPct val="95000"/>
              </a:lnSpc>
              <a:spcBef>
                <a:spcPts val="438"/>
              </a:spcBef>
              <a:buClr>
                <a:srgbClr val="AD0101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en-US" dirty="0">
              <a:ea typeface="SimSun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981200"/>
            <a:ext cx="3962400" cy="287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21843" indent="-457200" eaLnBrk="0" hangingPunct="0">
              <a:lnSpc>
                <a:spcPct val="95000"/>
              </a:lnSpc>
              <a:spcBef>
                <a:spcPts val="438"/>
              </a:spcBef>
              <a:buClr>
                <a:srgbClr val="AD0101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400" kern="0" dirty="0">
                <a:solidFill>
                  <a:srgbClr val="303030"/>
                </a:solidFill>
                <a:ea typeface="SimSun" charset="-122"/>
                <a:cs typeface="+mn-cs"/>
              </a:rPr>
              <a:t>Job Getting Skills Training</a:t>
            </a:r>
          </a:p>
          <a:p>
            <a:pPr marL="521843" indent="-457200" eaLnBrk="0" hangingPunct="0">
              <a:lnSpc>
                <a:spcPct val="95000"/>
              </a:lnSpc>
              <a:spcBef>
                <a:spcPts val="438"/>
              </a:spcBef>
              <a:buClr>
                <a:srgbClr val="AD0101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400" kern="0" dirty="0">
                <a:solidFill>
                  <a:srgbClr val="303030"/>
                </a:solidFill>
                <a:ea typeface="SimSun" charset="-122"/>
                <a:cs typeface="+mn-cs"/>
              </a:rPr>
              <a:t>Communication Skills Training</a:t>
            </a:r>
          </a:p>
          <a:p>
            <a:pPr marL="777875" lvl="1" indent="-457200" eaLnBrk="0" hangingPunct="0">
              <a:lnSpc>
                <a:spcPct val="95000"/>
              </a:lnSpc>
              <a:spcBef>
                <a:spcPts val="438"/>
              </a:spcBef>
              <a:buClr>
                <a:srgbClr val="AD0101"/>
              </a:buClr>
              <a:buSzPct val="45000"/>
              <a:buFont typeface="+mj-lt"/>
              <a:buAutoNum type="alphaL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000" kern="0" dirty="0">
                <a:solidFill>
                  <a:srgbClr val="303030"/>
                </a:solidFill>
                <a:ea typeface="SimSun" charset="-122"/>
                <a:cs typeface="+mn-cs"/>
              </a:rPr>
              <a:t>Arousal (Emotion) Management</a:t>
            </a:r>
          </a:p>
          <a:p>
            <a:pPr marL="777875" lvl="1" indent="-457200" eaLnBrk="0" hangingPunct="0">
              <a:lnSpc>
                <a:spcPct val="95000"/>
              </a:lnSpc>
              <a:spcBef>
                <a:spcPts val="438"/>
              </a:spcBef>
              <a:buClr>
                <a:srgbClr val="AD0101"/>
              </a:buClr>
              <a:buSzPct val="45000"/>
              <a:buFont typeface="+mj-lt"/>
              <a:buAutoNum type="alphaL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000" kern="0" dirty="0">
                <a:solidFill>
                  <a:srgbClr val="303030"/>
                </a:solidFill>
                <a:ea typeface="SimSun" charset="-122"/>
                <a:cs typeface="+mn-cs"/>
              </a:rPr>
              <a:t>Positive Request</a:t>
            </a:r>
          </a:p>
          <a:p>
            <a:pPr marL="777875" lvl="1" indent="-457200" eaLnBrk="0" hangingPunct="0">
              <a:lnSpc>
                <a:spcPct val="95000"/>
              </a:lnSpc>
              <a:spcBef>
                <a:spcPts val="438"/>
              </a:spcBef>
              <a:buClr>
                <a:srgbClr val="AD0101"/>
              </a:buClr>
              <a:buSzPct val="45000"/>
              <a:buFont typeface="+mj-lt"/>
              <a:buAutoNum type="alphaL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2000" kern="0" dirty="0">
                <a:solidFill>
                  <a:srgbClr val="303030"/>
                </a:solidFill>
                <a:ea typeface="SimSun" charset="-122"/>
                <a:cs typeface="+mn-cs"/>
              </a:rPr>
              <a:t>Reciprocity Awareness</a:t>
            </a:r>
            <a:endParaRPr lang="en-US" dirty="0"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379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67818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sz="3000">
                <a:solidFill>
                  <a:srgbClr val="262626"/>
                </a:solidFill>
              </a:rPr>
              <a:t>Format of Intervention Components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71463" indent="-2714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741363" indent="-2841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Each intervention component includes:</a:t>
            </a:r>
          </a:p>
          <a:p>
            <a:pPr eaLnBrk="1">
              <a:lnSpc>
                <a:spcPct val="9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endParaRPr lang="en-US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90000"/>
              </a:lnSpc>
              <a:spcBef>
                <a:spcPts val="438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Manual</a:t>
            </a:r>
          </a:p>
          <a:p>
            <a:pPr lvl="1" eaLnBrk="1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Detailed explanation of how to implement each intervention</a:t>
            </a:r>
          </a:p>
          <a:p>
            <a:pPr lvl="1" eaLnBrk="1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Font typeface="Times New Roman" pitchFamily="18" charset="0"/>
              <a:buChar char="•"/>
            </a:pPr>
            <a:endParaRPr lang="en-US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90000"/>
              </a:lnSpc>
              <a:spcBef>
                <a:spcPts val="438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Initial Session Protocol</a:t>
            </a:r>
          </a:p>
          <a:p>
            <a:pPr lvl="1" eaLnBrk="1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Step by step checklist used the first time an intervention is implemented</a:t>
            </a:r>
          </a:p>
          <a:p>
            <a:pPr lvl="1" eaLnBrk="1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Font typeface="Times New Roman" pitchFamily="18" charset="0"/>
              <a:buChar char="•"/>
            </a:pPr>
            <a:endParaRPr lang="en-US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90000"/>
              </a:lnSpc>
              <a:spcBef>
                <a:spcPts val="438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Future Session Protocol</a:t>
            </a:r>
          </a:p>
          <a:p>
            <a:pPr lvl="1" eaLnBrk="1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Step by step checklist used for interventions in subsequent sessions</a:t>
            </a:r>
          </a:p>
          <a:p>
            <a:pPr lvl="1" eaLnBrk="1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Font typeface="Times New Roman" pitchFamily="18" charset="0"/>
              <a:buChar char="•"/>
            </a:pPr>
            <a:endParaRPr lang="en-US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90000"/>
              </a:lnSpc>
              <a:spcBef>
                <a:spcPts val="438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Worksheets</a:t>
            </a:r>
          </a:p>
          <a:p>
            <a:pPr lvl="1" eaLnBrk="1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Layout the steps of the specific intervention in simplified terms</a:t>
            </a:r>
          </a:p>
          <a:p>
            <a:pPr lvl="1" eaLnBrk="1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Font typeface="Times New Roman" pitchFamily="18" charset="0"/>
              <a:buChar char="•"/>
            </a:pPr>
            <a:endParaRPr lang="en-US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90000"/>
              </a:lnSpc>
              <a:spcBef>
                <a:spcPts val="438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Practice Assignments</a:t>
            </a:r>
          </a:p>
          <a:p>
            <a:pPr lvl="1" eaLnBrk="1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Homework assignment for client/family to practice skills outside of sessions</a:t>
            </a:r>
          </a:p>
          <a:p>
            <a:pPr eaLnBrk="1">
              <a:lnSpc>
                <a:spcPct val="90000"/>
              </a:lnSpc>
              <a:spcBef>
                <a:spcPts val="488"/>
              </a:spcBef>
              <a:buClr>
                <a:srgbClr val="C00000"/>
              </a:buClr>
              <a:buFontTx/>
              <a:buNone/>
            </a:pPr>
            <a:endParaRPr lang="en-US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066800" y="685800"/>
            <a:ext cx="7391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262626"/>
                </a:solidFill>
              </a:rPr>
              <a:t>Appropriate Settings</a:t>
            </a:r>
            <a:r>
              <a:rPr lang="en-US" sz="3600">
                <a:solidFill>
                  <a:srgbClr val="262626"/>
                </a:solidFill>
              </a:rPr>
              <a:t> </a:t>
            </a:r>
            <a:r>
              <a:rPr lang="en-US" sz="3600" b="1">
                <a:solidFill>
                  <a:srgbClr val="262626"/>
                </a:solidFill>
              </a:rPr>
              <a:t>for FBT</a:t>
            </a:r>
            <a:br>
              <a:rPr lang="en-US" sz="3600" b="1">
                <a:solidFill>
                  <a:srgbClr val="262626"/>
                </a:solidFill>
              </a:rPr>
            </a:br>
            <a:endParaRPr lang="en-US" sz="3600" b="1">
              <a:solidFill>
                <a:srgbClr val="262626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14400" y="1600200"/>
            <a:ext cx="754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69875" indent="-2698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Outcome studies of FBT in adolescent samples have been conducted in outpatient mental health facilities 	</a:t>
            </a:r>
          </a:p>
          <a:p>
            <a:pPr lvl="1" indent="0"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– so this is the preferred setting.</a:t>
            </a:r>
          </a:p>
          <a:p>
            <a:pPr lvl="1" indent="0"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</a:pPr>
            <a:endParaRPr lang="en-US" sz="2400">
              <a:solidFill>
                <a:srgbClr val="30303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  <a:spcBef>
                <a:spcPts val="488"/>
              </a:spcBef>
              <a:buClr>
                <a:srgbClr val="AD0101"/>
              </a:buClr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8" charset="0"/>
              </a:rPr>
              <a:t>Some community-based agencies have been funded to implement FBT in home and inpatient mental health settings. </a:t>
            </a:r>
          </a:p>
          <a:p>
            <a:pPr eaLnBrk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en-US">
                <a:solidFill>
                  <a:srgbClr val="303030"/>
                </a:solidFill>
                <a:latin typeface="Times New Roman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30453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2726</Words>
  <Application>Microsoft Office PowerPoint</Application>
  <PresentationFormat>On-screen Show (4:3)</PresentationFormat>
  <Paragraphs>533</Paragraphs>
  <Slides>63</Slides>
  <Notes>62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2_Office Theme</vt:lpstr>
      <vt:lpstr>OpenOffice.org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Bradshaw</dc:creator>
  <cp:lastModifiedBy>Christopher Plant</cp:lastModifiedBy>
  <cp:revision>20</cp:revision>
  <dcterms:created xsi:type="dcterms:W3CDTF">2012-09-27T17:47:10Z</dcterms:created>
  <dcterms:modified xsi:type="dcterms:W3CDTF">2015-06-10T18:19:58Z</dcterms:modified>
</cp:coreProperties>
</file>